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1" r:id="rId3"/>
  </p:sldMasterIdLst>
  <p:notesMasterIdLst>
    <p:notesMasterId r:id="rId50"/>
  </p:notesMasterIdLst>
  <p:sldIdLst>
    <p:sldId id="11137" r:id="rId4"/>
    <p:sldId id="1045" r:id="rId5"/>
    <p:sldId id="11680" r:id="rId6"/>
    <p:sldId id="11034" r:id="rId7"/>
    <p:sldId id="11744" r:id="rId8"/>
    <p:sldId id="11743" r:id="rId9"/>
    <p:sldId id="11745" r:id="rId10"/>
    <p:sldId id="11746" r:id="rId11"/>
    <p:sldId id="10964" r:id="rId12"/>
    <p:sldId id="10982" r:id="rId13"/>
    <p:sldId id="11004" r:id="rId14"/>
    <p:sldId id="11139" r:id="rId15"/>
    <p:sldId id="11140" r:id="rId16"/>
    <p:sldId id="11019" r:id="rId17"/>
    <p:sldId id="11141" r:id="rId18"/>
    <p:sldId id="11142" r:id="rId19"/>
    <p:sldId id="11747" r:id="rId20"/>
    <p:sldId id="10966" r:id="rId21"/>
    <p:sldId id="10967" r:id="rId22"/>
    <p:sldId id="10968" r:id="rId23"/>
    <p:sldId id="10969" r:id="rId24"/>
    <p:sldId id="10994" r:id="rId25"/>
    <p:sldId id="11143" r:id="rId26"/>
    <p:sldId id="11144" r:id="rId27"/>
    <p:sldId id="11145" r:id="rId28"/>
    <p:sldId id="11146" r:id="rId29"/>
    <p:sldId id="11147" r:id="rId30"/>
    <p:sldId id="11148" r:id="rId31"/>
    <p:sldId id="11150" r:id="rId32"/>
    <p:sldId id="11151" r:id="rId33"/>
    <p:sldId id="11317" r:id="rId34"/>
    <p:sldId id="11152" r:id="rId35"/>
    <p:sldId id="11153" r:id="rId36"/>
    <p:sldId id="11030" r:id="rId37"/>
    <p:sldId id="11294" r:id="rId38"/>
    <p:sldId id="11318" r:id="rId39"/>
    <p:sldId id="11678" r:id="rId40"/>
    <p:sldId id="11243" r:id="rId41"/>
    <p:sldId id="11025" r:id="rId42"/>
    <p:sldId id="11245" r:id="rId43"/>
    <p:sldId id="11254" r:id="rId44"/>
    <p:sldId id="256" r:id="rId45"/>
    <p:sldId id="11748" r:id="rId46"/>
    <p:sldId id="11749" r:id="rId47"/>
    <p:sldId id="799" r:id="rId48"/>
    <p:sldId id="11027"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164" autoAdjust="0"/>
  </p:normalViewPr>
  <p:slideViewPr>
    <p:cSldViewPr snapToGrid="0">
      <p:cViewPr varScale="1">
        <p:scale>
          <a:sx n="40" d="100"/>
          <a:sy n="40" d="100"/>
        </p:scale>
        <p:origin x="9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436B6-BEB5-4350-9560-5FDC333F9606}" type="datetimeFigureOut">
              <a:rPr lang="zh-CN" altLang="en-US" smtClean="0"/>
              <a:t>2024/9/11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B98D7-9681-4020-9A21-599DBD9FE3AF}" type="slidenum">
              <a:rPr lang="zh-CN" altLang="en-US" smtClean="0"/>
              <a:t>‹#›</a:t>
            </a:fld>
            <a:endParaRPr lang="zh-CN" altLang="en-US"/>
          </a:p>
        </p:txBody>
      </p:sp>
    </p:spTree>
    <p:extLst>
      <p:ext uri="{BB962C8B-B14F-4D97-AF65-F5344CB8AC3E}">
        <p14:creationId xmlns:p14="http://schemas.microsoft.com/office/powerpoint/2010/main" val="53574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csdn.net/mensanesei/article/details/745460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gabilo/missionaries-and-cannibals/blob/master/mc.li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csdn.net/mensanesei/article/details/745460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C31DB-22E5-407E-9095-73CE96ED6E9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140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1976</a:t>
            </a:r>
            <a:r>
              <a:rPr lang="zh-CN" altLang="en-US" dirty="0"/>
              <a:t>年阿佩尔和黑肯，借助计算机的帮助证明了四色定理，他们把四色定理分成集中情况，其中的一些情况可以借助计算机枚举的方法予以证实或排查。</a:t>
            </a:r>
            <a:endParaRPr lang="en-US" altLang="zh-CN" dirty="0"/>
          </a:p>
          <a:p>
            <a:endParaRPr lang="en-US" altLang="zh-CN" dirty="0"/>
          </a:p>
          <a:p>
            <a:r>
              <a:rPr lang="zh-CN" altLang="en-US" dirty="0"/>
              <a:t>四色定理被证明了吗？谁看见了这个证明的过程？有点像乔姆斯基对统计派机器翻译的批评：</a:t>
            </a:r>
            <a:endParaRPr lang="en-US" altLang="zh-CN" dirty="0"/>
          </a:p>
          <a:p>
            <a:r>
              <a:rPr lang="zh-CN" altLang="en-US" dirty="0"/>
              <a:t>有黑箱子的理解不能算理解，有黑箱子的证明也不能算证明。</a:t>
            </a:r>
            <a:endParaRPr lang="en-US" altLang="zh-CN" dirty="0"/>
          </a:p>
          <a:p>
            <a:endParaRPr lang="en-US" altLang="zh-CN" dirty="0"/>
          </a:p>
          <a:p>
            <a:r>
              <a:rPr lang="en-US" altLang="zh-CN" dirty="0">
                <a:hlinkClick r:id="rId3"/>
              </a:rPr>
              <a:t>https://blog.csdn.net/mensanesei/article/details/7454604</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13</a:t>
            </a:fld>
            <a:endParaRPr lang="zh-CN" altLang="en-US"/>
          </a:p>
        </p:txBody>
      </p:sp>
    </p:spTree>
    <p:extLst>
      <p:ext uri="{BB962C8B-B14F-4D97-AF65-F5344CB8AC3E}">
        <p14:creationId xmlns:p14="http://schemas.microsoft.com/office/powerpoint/2010/main" val="419571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15</a:t>
            </a:fld>
            <a:endParaRPr lang="zh-CN" altLang="en-US"/>
          </a:p>
        </p:txBody>
      </p:sp>
    </p:spTree>
    <p:extLst>
      <p:ext uri="{BB962C8B-B14F-4D97-AF65-F5344CB8AC3E}">
        <p14:creationId xmlns:p14="http://schemas.microsoft.com/office/powerpoint/2010/main" val="330028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https://github.com/mgabilo/missionaries-and-cannibals/blob/master/mc.lisp</a:t>
            </a:r>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16</a:t>
            </a:fld>
            <a:endParaRPr lang="zh-CN" altLang="en-US"/>
          </a:p>
        </p:txBody>
      </p:sp>
    </p:spTree>
    <p:extLst>
      <p:ext uri="{BB962C8B-B14F-4D97-AF65-F5344CB8AC3E}">
        <p14:creationId xmlns:p14="http://schemas.microsoft.com/office/powerpoint/2010/main" val="1937089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脑容量不决定聪明的程度</a:t>
            </a:r>
            <a:endParaRPr lang="en-US" altLang="zh-CN" dirty="0"/>
          </a:p>
          <a:p>
            <a:r>
              <a:rPr lang="zh-CN" altLang="en-US" dirty="0"/>
              <a:t>大脑皮层的</a:t>
            </a:r>
            <a:r>
              <a:rPr lang="en-US" altLang="zh-CN" dirty="0"/>
              <a:t>xxx</a:t>
            </a:r>
            <a:r>
              <a:rPr lang="zh-CN" altLang="en-US" dirty="0"/>
              <a:t>决定</a:t>
            </a:r>
          </a:p>
        </p:txBody>
      </p:sp>
      <p:sp>
        <p:nvSpPr>
          <p:cNvPr id="4" name="灯片编号占位符 3"/>
          <p:cNvSpPr>
            <a:spLocks noGrp="1"/>
          </p:cNvSpPr>
          <p:nvPr>
            <p:ph type="sldNum" sz="quarter" idx="5"/>
          </p:nvPr>
        </p:nvSpPr>
        <p:spPr/>
        <p:txBody>
          <a:bodyPr/>
          <a:lstStyle/>
          <a:p>
            <a:fld id="{D4F78790-66FA-4B2A-BA78-DA4B1D0BD481}" type="slidenum">
              <a:rPr lang="zh-CN" altLang="en-US" smtClean="0"/>
              <a:t>18</a:t>
            </a:fld>
            <a:endParaRPr lang="zh-CN" altLang="en-US"/>
          </a:p>
        </p:txBody>
      </p:sp>
    </p:spTree>
    <p:extLst>
      <p:ext uri="{BB962C8B-B14F-4D97-AF65-F5344CB8AC3E}">
        <p14:creationId xmlns:p14="http://schemas.microsoft.com/office/powerpoint/2010/main" val="3511597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F78790-66FA-4B2A-BA78-DA4B1D0BD481}" type="slidenum">
              <a:rPr lang="zh-CN" altLang="en-US" smtClean="0"/>
              <a:t>19</a:t>
            </a:fld>
            <a:endParaRPr lang="zh-CN" altLang="en-US"/>
          </a:p>
        </p:txBody>
      </p:sp>
    </p:spTree>
    <p:extLst>
      <p:ext uri="{BB962C8B-B14F-4D97-AF65-F5344CB8AC3E}">
        <p14:creationId xmlns:p14="http://schemas.microsoft.com/office/powerpoint/2010/main" val="3299616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在介观层面，脑科学研究对神经环路的信息处 理原理有一些认识。神经可塑性是神经网络的重要 特点，有所谓的赫伯法则</a:t>
            </a:r>
            <a:r>
              <a:rPr lang="en-US" altLang="zh-CN" b="0" i="0" dirty="0">
                <a:solidFill>
                  <a:srgbClr val="121212"/>
                </a:solidFill>
                <a:effectLst/>
                <a:latin typeface="-apple-system"/>
              </a:rPr>
              <a:t>(Hebbian rule)</a:t>
            </a:r>
            <a:r>
              <a:rPr lang="zh-CN" altLang="en-US" b="0" i="0" dirty="0">
                <a:solidFill>
                  <a:srgbClr val="121212"/>
                </a:solidFill>
                <a:effectLst/>
                <a:latin typeface="-apple-system"/>
              </a:rPr>
              <a:t>，认为同 时被激活的神经元之间的连接被强化，产生新的链 路，形成新的记忆 </a:t>
            </a:r>
            <a:r>
              <a:rPr lang="en-US" altLang="zh-CN" b="0" i="0" dirty="0">
                <a:solidFill>
                  <a:srgbClr val="121212"/>
                </a:solidFill>
                <a:effectLst/>
                <a:latin typeface="-apple-system"/>
              </a:rPr>
              <a:t>(fire together, wire together)</a:t>
            </a:r>
            <a:r>
              <a:rPr lang="zh-CN" altLang="en-US" b="0" i="0" dirty="0">
                <a:solidFill>
                  <a:srgbClr val="121212"/>
                </a:solidFill>
                <a:effectLst/>
                <a:latin typeface="-apple-system"/>
              </a:rPr>
              <a:t>。对 概念的记忆存储于由密切连接的神经元组成的细胞 群中，激活其中的部分神经元可以唤起对整个概念 的记忆。</a:t>
            </a:r>
            <a:endParaRPr lang="zh-CN" altLang="en-US" dirty="0"/>
          </a:p>
        </p:txBody>
      </p:sp>
      <p:sp>
        <p:nvSpPr>
          <p:cNvPr id="4" name="灯片编号占位符 3"/>
          <p:cNvSpPr>
            <a:spLocks noGrp="1"/>
          </p:cNvSpPr>
          <p:nvPr>
            <p:ph type="sldNum" sz="quarter" idx="5"/>
          </p:nvPr>
        </p:nvSpPr>
        <p:spPr/>
        <p:txBody>
          <a:bodyPr/>
          <a:lstStyle/>
          <a:p>
            <a:fld id="{D4F78790-66FA-4B2A-BA78-DA4B1D0BD481}" type="slidenum">
              <a:rPr lang="zh-CN" altLang="en-US" smtClean="0"/>
              <a:t>20</a:t>
            </a:fld>
            <a:endParaRPr lang="zh-CN" altLang="en-US"/>
          </a:p>
        </p:txBody>
      </p:sp>
    </p:spTree>
    <p:extLst>
      <p:ext uri="{BB962C8B-B14F-4D97-AF65-F5344CB8AC3E}">
        <p14:creationId xmlns:p14="http://schemas.microsoft.com/office/powerpoint/2010/main" val="356093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a:t>大脑皮层中的神经元数量越大，能耗也越大。人脑每天消耗的能量占人体全部耗能的</a:t>
            </a:r>
            <a:r>
              <a:rPr lang="en-US" altLang="zh-CN" dirty="0"/>
              <a:t>25%</a:t>
            </a:r>
          </a:p>
          <a:p>
            <a:pPr lvl="1"/>
            <a:r>
              <a:rPr lang="zh-CN" altLang="en-US" dirty="0"/>
              <a:t>人类成功的秘诀是烹饪</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22</a:t>
            </a:fld>
            <a:endParaRPr lang="zh-CN" altLang="en-US"/>
          </a:p>
        </p:txBody>
      </p:sp>
    </p:spTree>
    <p:extLst>
      <p:ext uri="{BB962C8B-B14F-4D97-AF65-F5344CB8AC3E}">
        <p14:creationId xmlns:p14="http://schemas.microsoft.com/office/powerpoint/2010/main" val="1923573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每步要</a:t>
            </a:r>
            <a:r>
              <a:rPr lang="en-US" altLang="zh-CN" dirty="0"/>
              <a:t>8</a:t>
            </a:r>
            <a:r>
              <a:rPr lang="zh-CN" altLang="en-US" dirty="0"/>
              <a:t>分钟</a:t>
            </a:r>
            <a:endParaRPr lang="en-US" altLang="zh-CN" dirty="0"/>
          </a:p>
          <a:p>
            <a:r>
              <a:rPr lang="en-US" altLang="zh-CN" dirty="0"/>
              <a:t>66</a:t>
            </a:r>
            <a:r>
              <a:rPr lang="zh-CN" altLang="en-US" dirty="0"/>
              <a:t>年</a:t>
            </a:r>
            <a:r>
              <a:rPr lang="en-US" altLang="zh-CN" dirty="0"/>
              <a:t>11.22——67.3.10</a:t>
            </a:r>
          </a:p>
          <a:p>
            <a:r>
              <a:rPr lang="en-US" altLang="zh-CN" dirty="0"/>
              <a:t>500</a:t>
            </a:r>
            <a:r>
              <a:rPr lang="zh-CN" altLang="en-US" dirty="0"/>
              <a:t>英镑</a:t>
            </a:r>
            <a:endParaRPr lang="en-US" altLang="zh-CN" dirty="0"/>
          </a:p>
          <a:p>
            <a:r>
              <a:rPr lang="zh-CN" altLang="en-US" dirty="0"/>
              <a:t>因为和人工智能教授柏林纳结下梁子</a:t>
            </a:r>
          </a:p>
        </p:txBody>
      </p:sp>
      <p:sp>
        <p:nvSpPr>
          <p:cNvPr id="4" name="灯片编号占位符 3"/>
          <p:cNvSpPr>
            <a:spLocks noGrp="1"/>
          </p:cNvSpPr>
          <p:nvPr>
            <p:ph type="sldNum" sz="quarter" idx="5"/>
          </p:nvPr>
        </p:nvSpPr>
        <p:spPr/>
        <p:txBody>
          <a:bodyPr/>
          <a:lstStyle/>
          <a:p>
            <a:fld id="{CFAB98D7-9681-4020-9A21-599DBD9FE3AF}" type="slidenum">
              <a:rPr lang="zh-CN" altLang="en-US" smtClean="0"/>
              <a:t>27</a:t>
            </a:fld>
            <a:endParaRPr lang="zh-CN" altLang="en-US"/>
          </a:p>
        </p:txBody>
      </p:sp>
    </p:spTree>
    <p:extLst>
      <p:ext uri="{BB962C8B-B14F-4D97-AF65-F5344CB8AC3E}">
        <p14:creationId xmlns:p14="http://schemas.microsoft.com/office/powerpoint/2010/main" val="264855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33</a:t>
            </a:fld>
            <a:endParaRPr lang="zh-CN" altLang="en-US"/>
          </a:p>
        </p:txBody>
      </p:sp>
    </p:spTree>
    <p:extLst>
      <p:ext uri="{BB962C8B-B14F-4D97-AF65-F5344CB8AC3E}">
        <p14:creationId xmlns:p14="http://schemas.microsoft.com/office/powerpoint/2010/main" val="303195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68499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4995"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355405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以终为始</a:t>
            </a:r>
          </a:p>
        </p:txBody>
      </p:sp>
      <p:sp>
        <p:nvSpPr>
          <p:cNvPr id="4" name="灯片编号占位符 3"/>
          <p:cNvSpPr>
            <a:spLocks noGrp="1"/>
          </p:cNvSpPr>
          <p:nvPr>
            <p:ph type="sldNum" sz="quarter" idx="5"/>
          </p:nvPr>
        </p:nvSpPr>
        <p:spPr/>
        <p:txBody>
          <a:bodyPr/>
          <a:lstStyle/>
          <a:p>
            <a:fld id="{CFAB98D7-9681-4020-9A21-599DBD9FE3AF}" type="slidenum">
              <a:rPr lang="zh-CN" altLang="en-US" smtClean="0"/>
              <a:t>3</a:t>
            </a:fld>
            <a:endParaRPr lang="zh-CN" altLang="en-US"/>
          </a:p>
        </p:txBody>
      </p:sp>
    </p:spTree>
    <p:extLst>
      <p:ext uri="{BB962C8B-B14F-4D97-AF65-F5344CB8AC3E}">
        <p14:creationId xmlns:p14="http://schemas.microsoft.com/office/powerpoint/2010/main" val="143362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609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用自己的脑子去思考</a:t>
            </a:r>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5165"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57977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用自己的脑子去思考</a:t>
            </a:r>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5165"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203040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用自己的脑子去思考</a:t>
            </a:r>
          </a:p>
        </p:txBody>
      </p:sp>
      <p:sp>
        <p:nvSpPr>
          <p:cNvPr id="4" name="灯片编号占位符 3"/>
          <p:cNvSpPr>
            <a:spLocks noGrp="1"/>
          </p:cNvSpPr>
          <p:nvPr>
            <p:ph type="sldNum" sz="quarter" idx="5"/>
          </p:nvPr>
        </p:nvSpPr>
        <p:spPr/>
        <p:txBody>
          <a:bodyPr/>
          <a:lstStyle/>
          <a:p>
            <a:pPr marL="0" marR="0" lvl="0" indent="0" algn="r" defTabSz="685165" rtl="0" eaLnBrk="1" fontAlgn="auto" latinLnBrk="0" hangingPunct="1">
              <a:lnSpc>
                <a:spcPct val="100000"/>
              </a:lnSpc>
              <a:spcBef>
                <a:spcPts val="0"/>
              </a:spcBef>
              <a:spcAft>
                <a:spcPts val="0"/>
              </a:spcAft>
              <a:buClrTx/>
              <a:buSzTx/>
              <a:buFontTx/>
              <a:buNone/>
              <a:tabLst/>
              <a:defRPr/>
            </a:pPr>
            <a:fld id="{65CA5D49-937D-4024-9A01-F8C9B6684C78}" type="slidenum">
              <a:rPr kumimoji="0" lang="zh-CN" altLang="en-US" sz="1200" b="0" i="0" u="none" strike="noStrike" kern="1200" cap="none" spc="0" normalizeH="0" baseline="0" noProof="0" smtClean="0">
                <a:ln>
                  <a:noFill/>
                </a:ln>
                <a:solidFill>
                  <a:prstClr val="black"/>
                </a:solidFill>
                <a:effectLst/>
                <a:uLnTx/>
                <a:uFillTx/>
                <a:latin typeface="Calibri"/>
                <a:ea typeface="DengXian" panose="02010600030101010101" pitchFamily="2" charset="-122"/>
                <a:cs typeface="+mn-cs"/>
              </a:rPr>
              <a:pPr marL="0" marR="0" lvl="0" indent="0" algn="r" defTabSz="685165"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DengXian" panose="02010600030101010101" pitchFamily="2" charset="-122"/>
              <a:cs typeface="+mn-cs"/>
            </a:endParaRPr>
          </a:p>
        </p:txBody>
      </p:sp>
    </p:spTree>
    <p:extLst>
      <p:ext uri="{BB962C8B-B14F-4D97-AF65-F5344CB8AC3E}">
        <p14:creationId xmlns:p14="http://schemas.microsoft.com/office/powerpoint/2010/main" val="115741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培养大家提问题、提好问题的能力</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78790-66FA-4B2A-BA78-DA4B1D0BD4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358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麦肯锡：和系主任克门尼（</a:t>
            </a:r>
            <a:r>
              <a:rPr lang="en-US" altLang="zh-CN" dirty="0"/>
              <a:t>BASIC</a:t>
            </a:r>
            <a:r>
              <a:rPr lang="zh-CN" altLang="en-US" dirty="0"/>
              <a:t>的发明人）一起做了分时系统，</a:t>
            </a:r>
            <a:r>
              <a:rPr lang="en-US" altLang="zh-CN" dirty="0"/>
              <a:t>1954</a:t>
            </a:r>
            <a:r>
              <a:rPr lang="zh-CN" altLang="en-US" dirty="0"/>
              <a:t>，克门尼从母校普林斯顿丘奇，招来</a:t>
            </a:r>
            <a:r>
              <a:rPr lang="en-US" altLang="zh-CN" dirty="0"/>
              <a:t>4</a:t>
            </a:r>
            <a:r>
              <a:rPr lang="zh-CN" altLang="en-US" dirty="0"/>
              <a:t>名博士。</a:t>
            </a:r>
            <a:r>
              <a:rPr lang="en-US" altLang="zh-CN" dirty="0"/>
              <a:t>LISP</a:t>
            </a:r>
            <a:r>
              <a:rPr lang="zh-CN" altLang="en-US" dirty="0"/>
              <a:t>语言里的</a:t>
            </a:r>
            <a:r>
              <a:rPr lang="en-US" altLang="zh-CN" dirty="0"/>
              <a:t>Eval</a:t>
            </a:r>
            <a:r>
              <a:rPr lang="zh-CN" altLang="en-US" dirty="0"/>
              <a:t>，就是丘奇的拉姆达演算。用数理逻辑把常识形式化。</a:t>
            </a:r>
            <a:endParaRPr lang="en-US" altLang="zh-CN" dirty="0"/>
          </a:p>
          <a:p>
            <a:r>
              <a:rPr lang="zh-CN" altLang="en-US" dirty="0"/>
              <a:t>明斯基：普林斯顿的数学博士，与纳什同门，师弟。博士论文就是关于神经网络的。</a:t>
            </a:r>
            <a:endParaRPr lang="en-US" altLang="zh-CN" dirty="0"/>
          </a:p>
          <a:p>
            <a:r>
              <a:rPr lang="zh-CN" altLang="en-US" dirty="0"/>
              <a:t>香农：和麦卡锡观点并不一致。布尔代数、密码学、为计算机下棋奠定了理论基础。</a:t>
            </a:r>
            <a:endParaRPr lang="en-US" altLang="zh-CN" dirty="0"/>
          </a:p>
          <a:p>
            <a:r>
              <a:rPr lang="zh-CN" altLang="en-US" dirty="0"/>
              <a:t>所罗门诺夫：受哲学家卡尔纳普的影响，毕生研究归纳推理，发明了归纳推理机。他的观点</a:t>
            </a:r>
            <a:r>
              <a:rPr lang="en-US" altLang="zh-CN" dirty="0"/>
              <a:t>Infinity Point</a:t>
            </a:r>
            <a:r>
              <a:rPr lang="zh-CN" altLang="en-US" dirty="0"/>
              <a:t>（无限点）后被库兹韦尔改名为“奇点”。</a:t>
            </a:r>
            <a:endParaRPr lang="en-US" altLang="zh-CN" dirty="0"/>
          </a:p>
          <a:p>
            <a:endParaRPr lang="en-US" altLang="zh-CN" dirty="0"/>
          </a:p>
          <a:p>
            <a:r>
              <a:rPr lang="zh-CN" altLang="en-US" dirty="0"/>
              <a:t>纽厄尔和司马贺（卡内基理工学院）是学生和老师，开创了符号派。除了二人共享了</a:t>
            </a:r>
            <a:r>
              <a:rPr lang="en-US" altLang="zh-CN" dirty="0"/>
              <a:t>1975</a:t>
            </a:r>
            <a:r>
              <a:rPr lang="zh-CN" altLang="en-US" dirty="0"/>
              <a:t>年的图灵奖，</a:t>
            </a:r>
            <a:r>
              <a:rPr lang="en-US" altLang="zh-CN" dirty="0"/>
              <a:t>1978</a:t>
            </a:r>
            <a:r>
              <a:rPr lang="zh-CN" altLang="en-US" dirty="0"/>
              <a:t>年司马贺还得了诺贝尔经济学奖。智能是对符号的操作，最原始的符号对应于物理客体。创立卡内基梅隆大学计算机系。主张用复杂信息处理，而不是人工智能。</a:t>
            </a:r>
            <a:endParaRPr lang="en-US" altLang="zh-CN" dirty="0"/>
          </a:p>
          <a:p>
            <a:r>
              <a:rPr lang="zh-CN" altLang="en-US" dirty="0"/>
              <a:t>塞缪尔：来自</a:t>
            </a:r>
            <a:r>
              <a:rPr lang="en-US" altLang="zh-CN" dirty="0"/>
              <a:t>IBM</a:t>
            </a:r>
            <a:r>
              <a:rPr lang="zh-CN" altLang="en-US" dirty="0"/>
              <a:t>，研究跳棋；</a:t>
            </a:r>
            <a:endParaRPr lang="en-US" altLang="zh-CN" dirty="0"/>
          </a:p>
          <a:p>
            <a:r>
              <a:rPr lang="zh-CN" altLang="en-US" dirty="0"/>
              <a:t>赛弗里奇：真是人工智能的先驱，模式识别的奠基人，写了第一个可工作的</a:t>
            </a:r>
            <a:r>
              <a:rPr lang="en-US" altLang="zh-CN" dirty="0"/>
              <a:t>AI</a:t>
            </a:r>
            <a:r>
              <a:rPr lang="zh-CN" altLang="en-US" dirty="0"/>
              <a:t>程序。</a:t>
            </a:r>
            <a:endParaRPr lang="en-US" altLang="zh-CN" dirty="0"/>
          </a:p>
          <a:p>
            <a:r>
              <a:rPr lang="zh-CN" altLang="en-US" dirty="0"/>
              <a:t>罗切斯特是</a:t>
            </a:r>
            <a:r>
              <a:rPr lang="en-US" altLang="zh-CN" dirty="0"/>
              <a:t>IBM</a:t>
            </a:r>
            <a:r>
              <a:rPr lang="zh-CN" altLang="en-US" dirty="0"/>
              <a:t>第一代通用机</a:t>
            </a:r>
            <a:r>
              <a:rPr lang="en-US" altLang="zh-CN" dirty="0"/>
              <a:t>701</a:t>
            </a:r>
            <a:r>
              <a:rPr lang="zh-CN" altLang="en-US" dirty="0"/>
              <a:t>的主设计师，对神经网络有兴趣。与麦卡锡一起发起开会的主意。</a:t>
            </a:r>
            <a:endParaRPr lang="en-US" altLang="zh-CN" dirty="0"/>
          </a:p>
          <a:p>
            <a:r>
              <a:rPr lang="zh-CN" altLang="en-US" dirty="0"/>
              <a:t>摩尔：达特茅斯的教授</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78790-66FA-4B2A-BA78-DA4B1D0BD4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438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这个大家伙应该就是人工智能加认知科学吧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78790-66FA-4B2A-BA78-DA4B1D0BD4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4085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1976</a:t>
            </a:r>
            <a:r>
              <a:rPr lang="zh-CN" altLang="en-US" dirty="0"/>
              <a:t>年阿佩尔和黑肯，借助计算机的帮助证明了四色定理，他们把四色定理分成集中情况，其中的一些情况可以借助计算机枚举的方法予以证实或排查。</a:t>
            </a:r>
            <a:endParaRPr lang="en-US" altLang="zh-CN" dirty="0"/>
          </a:p>
          <a:p>
            <a:endParaRPr lang="en-US" altLang="zh-CN" dirty="0"/>
          </a:p>
          <a:p>
            <a:r>
              <a:rPr lang="zh-CN" altLang="en-US" dirty="0"/>
              <a:t>四色定理被证明了吗？谁看见了这个证明的过程？有点像乔姆斯基对统计派机器翻译的批评：</a:t>
            </a:r>
            <a:endParaRPr lang="en-US" altLang="zh-CN" dirty="0"/>
          </a:p>
          <a:p>
            <a:r>
              <a:rPr lang="zh-CN" altLang="en-US" dirty="0"/>
              <a:t>有黑箱子的理解不能算理解，有黑箱子的证明也不能算证明。</a:t>
            </a:r>
            <a:endParaRPr lang="en-US" altLang="zh-CN" dirty="0"/>
          </a:p>
          <a:p>
            <a:endParaRPr lang="en-US" altLang="zh-CN" dirty="0"/>
          </a:p>
          <a:p>
            <a:r>
              <a:rPr lang="en-US" altLang="zh-CN" dirty="0">
                <a:hlinkClick r:id="rId3"/>
              </a:rPr>
              <a:t>https://blog.csdn.net/mensanesei/article/details/7454604</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12</a:t>
            </a:fld>
            <a:endParaRPr lang="zh-CN" altLang="en-US"/>
          </a:p>
        </p:txBody>
      </p:sp>
    </p:spTree>
    <p:extLst>
      <p:ext uri="{BB962C8B-B14F-4D97-AF65-F5344CB8AC3E}">
        <p14:creationId xmlns:p14="http://schemas.microsoft.com/office/powerpoint/2010/main" val="15054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69732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26757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06731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lIns="91420" tIns="45710" rIns="91420" bIns="45710"/>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lIns="91420" tIns="45710" rIns="91420" bIns="45710"/>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85" y="565199"/>
            <a:ext cx="5399920" cy="5728121"/>
          </a:xfrm>
        </p:spPr>
        <p:txBody>
          <a:bodyPr vert="horz" lIns="101570" tIns="0" rIns="82530" bIns="0" rtlCol="0">
            <a:noAutofit/>
          </a:bodyPr>
          <a:lstStyle>
            <a:lvl1pPr marL="122936" marR="0" lvl="0"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252" marR="0" lvl="1" indent="-122936" algn="l" defTabSz="779827" rtl="0" eaLnBrk="1" fontAlgn="auto" latinLnBrk="0" hangingPunct="1">
              <a:lnSpc>
                <a:spcPct val="130000"/>
              </a:lnSpc>
              <a:spcBef>
                <a:spcPct val="0"/>
              </a:spcBef>
              <a:spcAft>
                <a:spcPts val="853"/>
              </a:spcAft>
              <a:buFont typeface="Arial" panose="020B0604020202020204" pitchFamily="34" charset="0"/>
              <a:buChar char="•"/>
              <a:tabLst>
                <a:tab pos="1372828" algn="l"/>
              </a:tabLst>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111" marR="0" lvl="2"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439" marR="0" lvl="3"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296" marR="0" lvl="4"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631" y="565199"/>
            <a:ext cx="5399920" cy="5728121"/>
          </a:xfrm>
        </p:spPr>
        <p:txBody>
          <a:bodyPr vert="horz" lIns="101570" tIns="0" rIns="82530" bIns="0" rtlCol="0">
            <a:noAutofit/>
          </a:bodyPr>
          <a:lstStyle>
            <a:lvl1pPr marL="122936" marR="0" lvl="0"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252" marR="0" lvl="1" indent="-122936" algn="l" defTabSz="779827" rtl="0" eaLnBrk="1" fontAlgn="auto" latinLnBrk="0" hangingPunct="1">
              <a:lnSpc>
                <a:spcPct val="130000"/>
              </a:lnSpc>
              <a:spcBef>
                <a:spcPct val="0"/>
              </a:spcBef>
              <a:spcAft>
                <a:spcPts val="853"/>
              </a:spcAft>
              <a:buFont typeface="Arial" panose="020B0604020202020204" pitchFamily="34" charset="0"/>
              <a:buChar char="•"/>
              <a:tabLst>
                <a:tab pos="1372828" algn="l"/>
              </a:tabLst>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111" marR="0" lvl="2"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439" marR="0" lvl="3"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296" marR="0" lvl="4" indent="-122936" algn="l" defTabSz="779827" rtl="0" eaLnBrk="1" fontAlgn="auto" latinLnBrk="0" hangingPunct="1">
              <a:lnSpc>
                <a:spcPct val="130000"/>
              </a:lnSpc>
              <a:spcBef>
                <a:spcPct val="0"/>
              </a:spcBef>
              <a:spcAft>
                <a:spcPts val="853"/>
              </a:spcAft>
              <a:buFont typeface="Arial" panose="020B0604020202020204" pitchFamily="34" charset="0"/>
              <a:buChar char="•"/>
              <a:defRPr kumimoji="0" lang="zh-CN" altLang="en-US" sz="1333"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extLst>
      <p:ext uri="{BB962C8B-B14F-4D97-AF65-F5344CB8AC3E}">
        <p14:creationId xmlns:p14="http://schemas.microsoft.com/office/powerpoint/2010/main" val="342307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4095410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66769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97365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80419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523657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556543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3229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818971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278108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98110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077254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465870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86679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85" y="565193"/>
            <a:ext cx="5399920" cy="5728121"/>
          </a:xfrm>
        </p:spPr>
        <p:txBody>
          <a:bodyPr vert="horz" lIns="101600" tIns="0" rIns="82550" bIns="0" rtlCol="0">
            <a:noAutofit/>
          </a:bodyPr>
          <a:lstStyle>
            <a:lvl1pPr marL="122962" marR="0" lvl="0"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345" marR="0" lvl="1" indent="-122962" algn="l" defTabSz="780024" rtl="0" eaLnBrk="1" fontAlgn="auto" latinLnBrk="0" hangingPunct="1">
              <a:lnSpc>
                <a:spcPct val="130000"/>
              </a:lnSpc>
              <a:spcBef>
                <a:spcPct val="0"/>
              </a:spcBef>
              <a:spcAft>
                <a:spcPts val="853"/>
              </a:spcAft>
              <a:buFont typeface="Arial" panose="020B0604020202020204" pitchFamily="34" charset="0"/>
              <a:buChar char="•"/>
              <a:tabLst>
                <a:tab pos="1373168" algn="l"/>
              </a:tabLst>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270" marR="0" lvl="2"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652" marR="0" lvl="3"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576" marR="0" lvl="4"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631" y="565193"/>
            <a:ext cx="5399920" cy="5728121"/>
          </a:xfrm>
        </p:spPr>
        <p:txBody>
          <a:bodyPr vert="horz" lIns="101600" tIns="0" rIns="82550" bIns="0" rtlCol="0">
            <a:noAutofit/>
          </a:bodyPr>
          <a:lstStyle>
            <a:lvl1pPr marL="122962" marR="0" lvl="0"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1pPr>
            <a:lvl2pPr marL="368345" marR="0" lvl="1" indent="-122962" algn="l" defTabSz="780024" rtl="0" eaLnBrk="1" fontAlgn="auto" latinLnBrk="0" hangingPunct="1">
              <a:lnSpc>
                <a:spcPct val="130000"/>
              </a:lnSpc>
              <a:spcBef>
                <a:spcPct val="0"/>
              </a:spcBef>
              <a:spcAft>
                <a:spcPts val="853"/>
              </a:spcAft>
              <a:buFont typeface="Arial" panose="020B0604020202020204" pitchFamily="34" charset="0"/>
              <a:buChar char="•"/>
              <a:tabLst>
                <a:tab pos="1373168" algn="l"/>
              </a:tabLst>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2pPr>
            <a:lvl3pPr marL="614270" marR="0" lvl="2"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3pPr>
            <a:lvl4pPr marL="859652" marR="0" lvl="3"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4pPr>
            <a:lvl5pPr marL="1105576" marR="0" lvl="4" indent="-122962" algn="l" defTabSz="780024" rtl="0" eaLnBrk="1" fontAlgn="auto" latinLnBrk="0" hangingPunct="1">
              <a:lnSpc>
                <a:spcPct val="130000"/>
              </a:lnSpc>
              <a:spcBef>
                <a:spcPct val="0"/>
              </a:spcBef>
              <a:spcAft>
                <a:spcPts val="853"/>
              </a:spcAft>
              <a:buFont typeface="Arial" panose="020B0604020202020204" pitchFamily="34" charset="0"/>
              <a:buChar char="•"/>
              <a:defRPr kumimoji="0" lang="zh-CN" altLang="en-US" sz="1288" b="0" i="0" u="none" strike="noStrike" kern="1200" cap="none" spc="128"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extLst>
      <p:ext uri="{BB962C8B-B14F-4D97-AF65-F5344CB8AC3E}">
        <p14:creationId xmlns:p14="http://schemas.microsoft.com/office/powerpoint/2010/main" val="2161750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7385A-B0E2-4796-8353-BA31D7A5C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B1267-9987-4491-AEF7-7A19E0875E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D77147-F7B0-4607-A878-BCDAB6A35D44}"/>
              </a:ext>
            </a:extLst>
          </p:cNvPr>
          <p:cNvSpPr>
            <a:spLocks noGrp="1"/>
          </p:cNvSpPr>
          <p:nvPr>
            <p:ph type="dt" sz="half" idx="10"/>
          </p:nvPr>
        </p:nvSpPr>
        <p:spPr/>
        <p:txBody>
          <a:bodyPr/>
          <a:lstStyle/>
          <a:p>
            <a:fld id="{66CADDAC-55E6-4D3B-96F5-878DBDAC1C9B}"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49DE5A0C-4EF5-4A8A-A75E-61F53180A7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560C9-F660-44D1-90D1-D44C6FB79DA9}"/>
              </a:ext>
            </a:extLst>
          </p:cNvPr>
          <p:cNvSpPr>
            <a:spLocks noGrp="1"/>
          </p:cNvSpPr>
          <p:nvPr>
            <p:ph type="sldNum" sz="quarter" idx="12"/>
          </p:nvPr>
        </p:nvSpPr>
        <p:spPr/>
        <p:txBody>
          <a:bodyPr/>
          <a:lstStyle/>
          <a:p>
            <a:fld id="{5C4378A8-C565-4AD9-A7CD-2CC3D173DE46}" type="slidenum">
              <a:rPr lang="zh-CN" altLang="en-US" smtClean="0"/>
              <a:t>‹#›</a:t>
            </a:fld>
            <a:endParaRPr lang="zh-CN" altLang="en-US"/>
          </a:p>
        </p:txBody>
      </p:sp>
    </p:spTree>
    <p:extLst>
      <p:ext uri="{BB962C8B-B14F-4D97-AF65-F5344CB8AC3E}">
        <p14:creationId xmlns:p14="http://schemas.microsoft.com/office/powerpoint/2010/main" val="4162570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9"/>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3624061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7"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6" y="6544234"/>
            <a:ext cx="501855" cy="127615"/>
          </a:xfrm>
          <a:prstGeom prst="rect">
            <a:avLst/>
          </a:prstGeom>
        </p:spPr>
      </p:pic>
      <p:sp>
        <p:nvSpPr>
          <p:cNvPr id="8" name="矩形 7"/>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pic>
        <p:nvPicPr>
          <p:cNvPr id="12" name="图片 11"/>
          <p:cNvPicPr>
            <a:picLocks noChangeAspect="1"/>
          </p:cNvPicPr>
          <p:nvPr userDrawn="1"/>
        </p:nvPicPr>
        <p:blipFill>
          <a:blip r:embed="rId3" cstate="screen"/>
          <a:stretch>
            <a:fillRect/>
          </a:stretch>
        </p:blipFill>
        <p:spPr>
          <a:xfrm>
            <a:off x="9837188" y="233477"/>
            <a:ext cx="2180685" cy="477471"/>
          </a:xfrm>
          <a:prstGeom prst="rect">
            <a:avLst/>
          </a:prstGeom>
        </p:spPr>
      </p:pic>
      <p:sp>
        <p:nvSpPr>
          <p:cNvPr id="13" name="灯片编号占位符 16"/>
          <p:cNvSpPr>
            <a:spLocks noGrp="1"/>
          </p:cNvSpPr>
          <p:nvPr>
            <p:ph type="sldNum" sz="quarter" idx="4"/>
          </p:nvPr>
        </p:nvSpPr>
        <p:spPr>
          <a:xfrm>
            <a:off x="11194233"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extLst>
      <p:ext uri="{BB962C8B-B14F-4D97-AF65-F5344CB8AC3E}">
        <p14:creationId xmlns:p14="http://schemas.microsoft.com/office/powerpoint/2010/main" val="3835884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64AA-7D69-4B08-A50B-0F7AD856A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8CFC83-2021-43EB-96B8-AF8EE932AE31}"/>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5E35BC-3C3D-4E6E-9850-27098EECF545}"/>
              </a:ext>
            </a:extLst>
          </p:cNvPr>
          <p:cNvSpPr>
            <a:spLocks noGrp="1"/>
          </p:cNvSpPr>
          <p:nvPr>
            <p:ph type="dt" sz="half" idx="10"/>
          </p:nvPr>
        </p:nvSpPr>
        <p:spPr/>
        <p:txBody>
          <a:bodyPr/>
          <a:lstStyle/>
          <a:p>
            <a:pPr defTabSz="913530">
              <a:defRPr/>
            </a:pPr>
            <a:fld id="{9D41390E-C271-44D4-9EF6-AE18BFF1AD0A}" type="datetimeFigureOut">
              <a:rPr lang="zh-CN" altLang="en-US" smtClean="0">
                <a:solidFill>
                  <a:srgbClr val="FEFFFE"/>
                </a:solidFill>
              </a:rPr>
              <a:pPr defTabSz="913530">
                <a:defRPr/>
              </a:pPr>
              <a:t>2024/9/11</a:t>
            </a:fld>
            <a:endParaRPr lang="zh-CN" altLang="en-US">
              <a:solidFill>
                <a:srgbClr val="FEFFFE"/>
              </a:solidFill>
            </a:endParaRPr>
          </a:p>
        </p:txBody>
      </p:sp>
      <p:sp>
        <p:nvSpPr>
          <p:cNvPr id="5" name="页脚占位符 4">
            <a:extLst>
              <a:ext uri="{FF2B5EF4-FFF2-40B4-BE49-F238E27FC236}">
                <a16:creationId xmlns:a16="http://schemas.microsoft.com/office/drawing/2014/main" id="{132BDA39-601B-4856-A1FE-C20E8C492DF7}"/>
              </a:ext>
            </a:extLst>
          </p:cNvPr>
          <p:cNvSpPr>
            <a:spLocks noGrp="1"/>
          </p:cNvSpPr>
          <p:nvPr>
            <p:ph type="ftr" sz="quarter" idx="11"/>
          </p:nvPr>
        </p:nvSpPr>
        <p:spPr/>
        <p:txBody>
          <a:bodyPr/>
          <a:lstStyle/>
          <a:p>
            <a:pPr defTabSz="913530">
              <a:defRPr/>
            </a:pPr>
            <a:endParaRPr lang="zh-CN" altLang="en-US">
              <a:solidFill>
                <a:srgbClr val="FEFFFE"/>
              </a:solidFill>
            </a:endParaRPr>
          </a:p>
        </p:txBody>
      </p:sp>
      <p:sp>
        <p:nvSpPr>
          <p:cNvPr id="6" name="灯片编号占位符 5">
            <a:extLst>
              <a:ext uri="{FF2B5EF4-FFF2-40B4-BE49-F238E27FC236}">
                <a16:creationId xmlns:a16="http://schemas.microsoft.com/office/drawing/2014/main" id="{08640A22-4632-444D-A532-AD221120098E}"/>
              </a:ext>
            </a:extLst>
          </p:cNvPr>
          <p:cNvSpPr>
            <a:spLocks noGrp="1"/>
          </p:cNvSpPr>
          <p:nvPr>
            <p:ph type="sldNum" sz="quarter" idx="12"/>
          </p:nvPr>
        </p:nvSpPr>
        <p:spPr/>
        <p:txBody>
          <a:bodyPr/>
          <a:lstStyle/>
          <a:p>
            <a:pPr defTabSz="913530">
              <a:defRPr/>
            </a:pPr>
            <a:fld id="{128D0928-4FC4-4A8A-81C5-98201E2647FD}" type="slidenum">
              <a:rPr lang="zh-CN" altLang="en-US" smtClean="0">
                <a:solidFill>
                  <a:srgbClr val="FEFFFE"/>
                </a:solidFill>
              </a:rPr>
              <a:pPr defTabSz="913530">
                <a:defRPr/>
              </a:pPr>
              <a:t>‹#›</a:t>
            </a:fld>
            <a:endParaRPr lang="zh-CN" altLang="en-US">
              <a:solidFill>
                <a:srgbClr val="FEFFFE"/>
              </a:solidFill>
            </a:endParaRPr>
          </a:p>
        </p:txBody>
      </p:sp>
    </p:spTree>
    <p:extLst>
      <p:ext uri="{BB962C8B-B14F-4D97-AF65-F5344CB8AC3E}">
        <p14:creationId xmlns:p14="http://schemas.microsoft.com/office/powerpoint/2010/main" val="366905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75344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1" y="300277"/>
            <a:ext cx="9203100" cy="348223"/>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7"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1"/>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1"/>
          </a:p>
        </p:txBody>
      </p:sp>
    </p:spTree>
    <p:extLst>
      <p:ext uri="{BB962C8B-B14F-4D97-AF65-F5344CB8AC3E}">
        <p14:creationId xmlns:p14="http://schemas.microsoft.com/office/powerpoint/2010/main" val="3447548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895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15799851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838380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38778041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2629023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30610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40675574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1085054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87453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851252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38666047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708062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176527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21585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18988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14828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46567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2024/9/11</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57291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2024/9/11</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20212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26094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680" r:id="rId17"/>
    <p:sldLayoutId id="2147483694" r:id="rId18"/>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4FD31-1536-4B7A-874D-1C61E5ADDDD3}" type="datetimeFigureOut">
              <a:rPr lang="zh-CN" altLang="en-US" smtClean="0"/>
              <a:t>2024/9/12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43CDE-8ABD-4E4D-B2A9-0059DDD08438}" type="slidenum">
              <a:rPr lang="zh-CN" altLang="en-US" smtClean="0"/>
              <a:t>‹#›</a:t>
            </a:fld>
            <a:endParaRPr lang="zh-CN" altLang="en-US"/>
          </a:p>
        </p:txBody>
      </p:sp>
    </p:spTree>
    <p:extLst>
      <p:ext uri="{BB962C8B-B14F-4D97-AF65-F5344CB8AC3E}">
        <p14:creationId xmlns:p14="http://schemas.microsoft.com/office/powerpoint/2010/main" val="35722901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tags" Target="../tags/tag5.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tags" Target="../tags/tag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k.ruc.edu.cn/"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中国人民大学高瓴人工智能学院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635558FD-33A1-4259-8EF3-5D187E725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19100"/>
            <a:ext cx="95250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3B647-F48F-440F-9D54-0B394C608ABC}"/>
              </a:ext>
            </a:extLst>
          </p:cNvPr>
          <p:cNvSpPr>
            <a:spLocks noGrp="1"/>
          </p:cNvSpPr>
          <p:nvPr>
            <p:ph type="title"/>
          </p:nvPr>
        </p:nvSpPr>
        <p:spPr/>
        <p:txBody>
          <a:bodyPr/>
          <a:lstStyle/>
          <a:p>
            <a:r>
              <a:rPr lang="en-US" altLang="zh-CN" dirty="0"/>
              <a:t>1956</a:t>
            </a:r>
            <a:r>
              <a:rPr lang="zh-CN" altLang="en-US" dirty="0"/>
              <a:t>年</a:t>
            </a:r>
            <a:r>
              <a:rPr lang="en-US" altLang="zh-CN" dirty="0"/>
              <a:t>IRE</a:t>
            </a:r>
            <a:r>
              <a:rPr lang="zh-CN" altLang="en-US" dirty="0"/>
              <a:t>的信息论年会</a:t>
            </a:r>
          </a:p>
        </p:txBody>
      </p:sp>
      <p:sp>
        <p:nvSpPr>
          <p:cNvPr id="3" name="内容占位符 2">
            <a:extLst>
              <a:ext uri="{FF2B5EF4-FFF2-40B4-BE49-F238E27FC236}">
                <a16:creationId xmlns:a16="http://schemas.microsoft.com/office/drawing/2014/main" id="{C1F1A53F-162E-48F1-9267-128092862C0B}"/>
              </a:ext>
            </a:extLst>
          </p:cNvPr>
          <p:cNvSpPr>
            <a:spLocks noGrp="1"/>
          </p:cNvSpPr>
          <p:nvPr>
            <p:ph idx="1"/>
          </p:nvPr>
        </p:nvSpPr>
        <p:spPr/>
        <p:txBody>
          <a:bodyPr/>
          <a:lstStyle/>
          <a:p>
            <a:r>
              <a:rPr lang="zh-CN" altLang="en-US" dirty="0"/>
              <a:t>麦卡锡做了达特茅斯会议的总结报告</a:t>
            </a:r>
            <a:endParaRPr lang="en-US" altLang="zh-CN" dirty="0"/>
          </a:p>
          <a:p>
            <a:pPr lvl="1"/>
            <a:r>
              <a:rPr lang="zh-CN" altLang="en-US" dirty="0"/>
              <a:t>纽厄尔和司马贺贡献了唯一的干货</a:t>
            </a:r>
            <a:r>
              <a:rPr lang="en-US" altLang="zh-CN" dirty="0"/>
              <a:t>——</a:t>
            </a:r>
            <a:r>
              <a:rPr lang="zh-CN" altLang="en-US" dirty="0"/>
              <a:t>逻辑理论家。可以证明怀特海和罗素</a:t>
            </a:r>
            <a:r>
              <a:rPr lang="en-US" altLang="zh-CN" dirty="0"/>
              <a:t>《</a:t>
            </a:r>
            <a:r>
              <a:rPr lang="zh-CN" altLang="en-US" dirty="0"/>
              <a:t>数学原理</a:t>
            </a:r>
            <a:r>
              <a:rPr lang="en-US" altLang="zh-CN" dirty="0"/>
              <a:t>》</a:t>
            </a:r>
            <a:r>
              <a:rPr lang="zh-CN" altLang="en-US" dirty="0"/>
              <a:t>中命题逻辑部分的一个很大的子集。</a:t>
            </a:r>
            <a:endParaRPr lang="en-US" altLang="zh-CN" dirty="0"/>
          </a:p>
          <a:p>
            <a:r>
              <a:rPr lang="zh-CN" altLang="en-US" dirty="0"/>
              <a:t>心理学家米勒发表了“人类记忆和对信息的储存”</a:t>
            </a:r>
            <a:endParaRPr lang="en-US" altLang="zh-CN" dirty="0"/>
          </a:p>
          <a:p>
            <a:r>
              <a:rPr lang="zh-CN" altLang="en-US" dirty="0"/>
              <a:t>乔姆斯基发表了“语言描述的三种模型”</a:t>
            </a:r>
            <a:endParaRPr lang="en-US" altLang="zh-CN" dirty="0"/>
          </a:p>
          <a:p>
            <a:pPr lvl="1"/>
            <a:r>
              <a:rPr lang="zh-CN" altLang="en-US" dirty="0"/>
              <a:t>有限状态机不能表达某类语言，分层的起源，文中引用了还没出版的</a:t>
            </a:r>
            <a:r>
              <a:rPr lang="en-US" altLang="zh-CN" dirty="0"/>
              <a:t>《</a:t>
            </a:r>
            <a:r>
              <a:rPr lang="zh-CN" altLang="en-US" dirty="0"/>
              <a:t>句法结构</a:t>
            </a:r>
            <a:r>
              <a:rPr lang="en-US" altLang="zh-CN" dirty="0"/>
              <a:t>》</a:t>
            </a:r>
          </a:p>
          <a:p>
            <a:endParaRPr lang="en-US" altLang="zh-CN" dirty="0"/>
          </a:p>
          <a:p>
            <a:r>
              <a:rPr lang="zh-CN" altLang="en-US" dirty="0"/>
              <a:t>米勒回忆说：当时直觉认识到实验心理学、理论语言学、认知过程的计算机模拟，都是一个“大家伙”里面的组成部分。</a:t>
            </a:r>
            <a:endParaRPr lang="en-US" altLang="zh-CN" dirty="0"/>
          </a:p>
        </p:txBody>
      </p:sp>
    </p:spTree>
    <p:extLst>
      <p:ext uri="{BB962C8B-B14F-4D97-AF65-F5344CB8AC3E}">
        <p14:creationId xmlns:p14="http://schemas.microsoft.com/office/powerpoint/2010/main" val="320686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DF28A-8C67-48A6-8502-7450ED25605B}"/>
              </a:ext>
            </a:extLst>
          </p:cNvPr>
          <p:cNvSpPr>
            <a:spLocks noGrp="1"/>
          </p:cNvSpPr>
          <p:nvPr>
            <p:ph type="title"/>
          </p:nvPr>
        </p:nvSpPr>
        <p:spPr/>
        <p:txBody>
          <a:bodyPr/>
          <a:lstStyle/>
          <a:p>
            <a:r>
              <a:rPr lang="zh-CN" altLang="en-US" dirty="0"/>
              <a:t>自动定理证明的兴衰</a:t>
            </a:r>
          </a:p>
        </p:txBody>
      </p:sp>
      <p:pic>
        <p:nvPicPr>
          <p:cNvPr id="4" name="图片 3">
            <a:extLst>
              <a:ext uri="{FF2B5EF4-FFF2-40B4-BE49-F238E27FC236}">
                <a16:creationId xmlns:a16="http://schemas.microsoft.com/office/drawing/2014/main" id="{163DFBB1-B7BA-400F-8AA9-5FA2EA6CFD4C}"/>
              </a:ext>
            </a:extLst>
          </p:cNvPr>
          <p:cNvPicPr>
            <a:picLocks noChangeAspect="1"/>
          </p:cNvPicPr>
          <p:nvPr/>
        </p:nvPicPr>
        <p:blipFill>
          <a:blip r:embed="rId3"/>
          <a:stretch>
            <a:fillRect/>
          </a:stretch>
        </p:blipFill>
        <p:spPr>
          <a:xfrm>
            <a:off x="1319212" y="1506237"/>
            <a:ext cx="9553575" cy="5191125"/>
          </a:xfrm>
          <a:prstGeom prst="rect">
            <a:avLst/>
          </a:prstGeom>
        </p:spPr>
      </p:pic>
      <p:sp>
        <p:nvSpPr>
          <p:cNvPr id="7" name="文本框 6">
            <a:extLst>
              <a:ext uri="{FF2B5EF4-FFF2-40B4-BE49-F238E27FC236}">
                <a16:creationId xmlns:a16="http://schemas.microsoft.com/office/drawing/2014/main" id="{713F7658-489D-42FC-AFF9-A29C9E4DB663}"/>
              </a:ext>
            </a:extLst>
          </p:cNvPr>
          <p:cNvSpPr txBox="1"/>
          <p:nvPr/>
        </p:nvSpPr>
        <p:spPr>
          <a:xfrm>
            <a:off x="8612659" y="5550194"/>
            <a:ext cx="2741140" cy="923330"/>
          </a:xfrm>
          <a:prstGeom prst="rect">
            <a:avLst/>
          </a:prstGeom>
          <a:noFill/>
        </p:spPr>
        <p:txBody>
          <a:bodyPr wrap="square" rtlCol="0">
            <a:spAutoFit/>
          </a:bodyPr>
          <a:lstStyle/>
          <a:p>
            <a:r>
              <a:rPr lang="zh-CN" altLang="en-US" dirty="0"/>
              <a:t>自动定理证明依靠的工具是计算机，正是计算模糊了理性和经验的边界。</a:t>
            </a:r>
          </a:p>
        </p:txBody>
      </p:sp>
    </p:spTree>
    <p:extLst>
      <p:ext uri="{BB962C8B-B14F-4D97-AF65-F5344CB8AC3E}">
        <p14:creationId xmlns:p14="http://schemas.microsoft.com/office/powerpoint/2010/main" val="190704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DF28A-8C67-48A6-8502-7450ED25605B}"/>
              </a:ext>
            </a:extLst>
          </p:cNvPr>
          <p:cNvSpPr>
            <a:spLocks noGrp="1"/>
          </p:cNvSpPr>
          <p:nvPr>
            <p:ph type="title"/>
          </p:nvPr>
        </p:nvSpPr>
        <p:spPr/>
        <p:txBody>
          <a:bodyPr/>
          <a:lstStyle/>
          <a:p>
            <a:r>
              <a:rPr lang="zh-CN" altLang="en-US" dirty="0"/>
              <a:t>自动定理证明的兴衰</a:t>
            </a:r>
          </a:p>
        </p:txBody>
      </p:sp>
      <p:pic>
        <p:nvPicPr>
          <p:cNvPr id="4" name="图片 3">
            <a:extLst>
              <a:ext uri="{FF2B5EF4-FFF2-40B4-BE49-F238E27FC236}">
                <a16:creationId xmlns:a16="http://schemas.microsoft.com/office/drawing/2014/main" id="{163DFBB1-B7BA-400F-8AA9-5FA2EA6CFD4C}"/>
              </a:ext>
            </a:extLst>
          </p:cNvPr>
          <p:cNvPicPr>
            <a:picLocks noChangeAspect="1"/>
          </p:cNvPicPr>
          <p:nvPr/>
        </p:nvPicPr>
        <p:blipFill>
          <a:blip r:embed="rId3"/>
          <a:stretch>
            <a:fillRect/>
          </a:stretch>
        </p:blipFill>
        <p:spPr>
          <a:xfrm>
            <a:off x="1319212" y="1506237"/>
            <a:ext cx="9553575" cy="5191125"/>
          </a:xfrm>
          <a:prstGeom prst="rect">
            <a:avLst/>
          </a:prstGeom>
        </p:spPr>
      </p:pic>
      <p:pic>
        <p:nvPicPr>
          <p:cNvPr id="5" name="图片 4">
            <a:extLst>
              <a:ext uri="{FF2B5EF4-FFF2-40B4-BE49-F238E27FC236}">
                <a16:creationId xmlns:a16="http://schemas.microsoft.com/office/drawing/2014/main" id="{EB8C4D28-5532-48D4-B53A-94351F8F2992}"/>
              </a:ext>
            </a:extLst>
          </p:cNvPr>
          <p:cNvPicPr>
            <a:picLocks noChangeAspect="1"/>
          </p:cNvPicPr>
          <p:nvPr/>
        </p:nvPicPr>
        <p:blipFill>
          <a:blip r:embed="rId4"/>
          <a:stretch>
            <a:fillRect/>
          </a:stretch>
        </p:blipFill>
        <p:spPr>
          <a:xfrm>
            <a:off x="716559" y="3178469"/>
            <a:ext cx="5076825" cy="2371725"/>
          </a:xfrm>
          <a:prstGeom prst="rect">
            <a:avLst/>
          </a:prstGeom>
        </p:spPr>
      </p:pic>
      <p:pic>
        <p:nvPicPr>
          <p:cNvPr id="6" name="图片 5">
            <a:extLst>
              <a:ext uri="{FF2B5EF4-FFF2-40B4-BE49-F238E27FC236}">
                <a16:creationId xmlns:a16="http://schemas.microsoft.com/office/drawing/2014/main" id="{AA055185-7370-4C2D-8AA6-C9495480096B}"/>
              </a:ext>
            </a:extLst>
          </p:cNvPr>
          <p:cNvPicPr>
            <a:picLocks noChangeAspect="1"/>
          </p:cNvPicPr>
          <p:nvPr/>
        </p:nvPicPr>
        <p:blipFill>
          <a:blip r:embed="rId5"/>
          <a:stretch>
            <a:fillRect/>
          </a:stretch>
        </p:blipFill>
        <p:spPr>
          <a:xfrm>
            <a:off x="6212681" y="384476"/>
            <a:ext cx="5381625" cy="2628900"/>
          </a:xfrm>
          <a:prstGeom prst="rect">
            <a:avLst/>
          </a:prstGeom>
        </p:spPr>
      </p:pic>
      <p:sp>
        <p:nvSpPr>
          <p:cNvPr id="7" name="文本框 6">
            <a:extLst>
              <a:ext uri="{FF2B5EF4-FFF2-40B4-BE49-F238E27FC236}">
                <a16:creationId xmlns:a16="http://schemas.microsoft.com/office/drawing/2014/main" id="{713F7658-489D-42FC-AFF9-A29C9E4DB663}"/>
              </a:ext>
            </a:extLst>
          </p:cNvPr>
          <p:cNvSpPr txBox="1"/>
          <p:nvPr/>
        </p:nvSpPr>
        <p:spPr>
          <a:xfrm>
            <a:off x="8612659" y="5550194"/>
            <a:ext cx="2741140" cy="923330"/>
          </a:xfrm>
          <a:prstGeom prst="rect">
            <a:avLst/>
          </a:prstGeom>
          <a:noFill/>
        </p:spPr>
        <p:txBody>
          <a:bodyPr wrap="square" rtlCol="0">
            <a:spAutoFit/>
          </a:bodyPr>
          <a:lstStyle/>
          <a:p>
            <a:r>
              <a:rPr lang="zh-CN" altLang="en-US" dirty="0"/>
              <a:t>自动定理证明依靠的工具是计算机，正是计算模糊了理性和经验的边界。</a:t>
            </a:r>
          </a:p>
        </p:txBody>
      </p:sp>
    </p:spTree>
    <p:extLst>
      <p:ext uri="{BB962C8B-B14F-4D97-AF65-F5344CB8AC3E}">
        <p14:creationId xmlns:p14="http://schemas.microsoft.com/office/powerpoint/2010/main" val="15837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98A07-B2EA-4DED-9505-28820484CB02}"/>
              </a:ext>
            </a:extLst>
          </p:cNvPr>
          <p:cNvSpPr>
            <a:spLocks noGrp="1"/>
          </p:cNvSpPr>
          <p:nvPr>
            <p:ph type="title"/>
          </p:nvPr>
        </p:nvSpPr>
        <p:spPr/>
        <p:txBody>
          <a:bodyPr/>
          <a:lstStyle/>
          <a:p>
            <a:r>
              <a:rPr lang="zh-CN" altLang="en-US" dirty="0"/>
              <a:t>从专家系统到知识图谱</a:t>
            </a:r>
          </a:p>
        </p:txBody>
      </p:sp>
      <p:cxnSp>
        <p:nvCxnSpPr>
          <p:cNvPr id="5" name="直接箭头连接符 4">
            <a:extLst>
              <a:ext uri="{FF2B5EF4-FFF2-40B4-BE49-F238E27FC236}">
                <a16:creationId xmlns:a16="http://schemas.microsoft.com/office/drawing/2014/main" id="{4BCC0609-B86E-48FB-B142-5A3FB5A9D3E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493201D-CC02-476E-81E5-A4A66EE1EE4F}"/>
              </a:ext>
            </a:extLst>
          </p:cNvPr>
          <p:cNvSpPr txBox="1"/>
          <p:nvPr/>
        </p:nvSpPr>
        <p:spPr>
          <a:xfrm>
            <a:off x="609688" y="1577218"/>
            <a:ext cx="1808034" cy="2062103"/>
          </a:xfrm>
          <a:prstGeom prst="rect">
            <a:avLst/>
          </a:prstGeom>
          <a:noFill/>
        </p:spPr>
        <p:txBody>
          <a:bodyPr wrap="square" rtlCol="0">
            <a:spAutoFit/>
          </a:bodyPr>
          <a:lstStyle/>
          <a:p>
            <a:r>
              <a:rPr lang="zh-CN" altLang="en-US" sz="1600" dirty="0"/>
              <a:t>费根鲍姆、李德伯格、翟若适</a:t>
            </a:r>
            <a:endParaRPr lang="en-US" altLang="zh-CN" sz="1600" dirty="0"/>
          </a:p>
          <a:p>
            <a:r>
              <a:rPr lang="zh-CN" altLang="en-US" sz="1600" dirty="0"/>
              <a:t>第一个专家系统 </a:t>
            </a:r>
            <a:r>
              <a:rPr lang="en-US" altLang="zh-CN" sz="1600" dirty="0"/>
              <a:t>DENDRAL</a:t>
            </a:r>
          </a:p>
          <a:p>
            <a:r>
              <a:rPr lang="zh-CN" altLang="en-US" sz="1600" dirty="0"/>
              <a:t>输入：质谱仪的数据</a:t>
            </a:r>
            <a:endParaRPr lang="en-US" altLang="zh-CN" sz="1600" dirty="0"/>
          </a:p>
          <a:p>
            <a:r>
              <a:rPr lang="zh-CN" altLang="en-US" sz="1600" dirty="0"/>
              <a:t>输出：物质的化学结构</a:t>
            </a:r>
          </a:p>
        </p:txBody>
      </p:sp>
      <p:sp>
        <p:nvSpPr>
          <p:cNvPr id="7" name="椭圆 6">
            <a:extLst>
              <a:ext uri="{FF2B5EF4-FFF2-40B4-BE49-F238E27FC236}">
                <a16:creationId xmlns:a16="http://schemas.microsoft.com/office/drawing/2014/main" id="{A9828917-42DE-4AC6-93E0-381351962EF9}"/>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99B5494-8030-468F-B859-89C941F69CAD}"/>
              </a:ext>
            </a:extLst>
          </p:cNvPr>
          <p:cNvSpPr/>
          <p:nvPr/>
        </p:nvSpPr>
        <p:spPr>
          <a:xfrm>
            <a:off x="3503915"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76664B4-E965-4125-AB5B-8891F6CE6E5D}"/>
              </a:ext>
            </a:extLst>
          </p:cNvPr>
          <p:cNvSpPr txBox="1"/>
          <p:nvPr/>
        </p:nvSpPr>
        <p:spPr>
          <a:xfrm>
            <a:off x="2486539" y="4908821"/>
            <a:ext cx="2075934" cy="1077218"/>
          </a:xfrm>
          <a:prstGeom prst="rect">
            <a:avLst/>
          </a:prstGeom>
          <a:noFill/>
        </p:spPr>
        <p:txBody>
          <a:bodyPr wrap="square" rtlCol="0">
            <a:spAutoFit/>
          </a:bodyPr>
          <a:lstStyle/>
          <a:p>
            <a:r>
              <a:rPr lang="zh-CN" altLang="en-US" sz="1600" dirty="0"/>
              <a:t>布坎南和肖特莱福</a:t>
            </a:r>
            <a:endParaRPr lang="en-US" altLang="zh-CN" sz="1600" dirty="0"/>
          </a:p>
          <a:p>
            <a:r>
              <a:rPr lang="en-US" altLang="zh-CN" sz="1600" dirty="0"/>
              <a:t>MYCIN</a:t>
            </a:r>
          </a:p>
          <a:p>
            <a:r>
              <a:rPr lang="zh-CN" altLang="en-US" sz="1600" dirty="0"/>
              <a:t>针对细菌感染开处方</a:t>
            </a:r>
            <a:endParaRPr lang="en-US" altLang="zh-CN" sz="1600" dirty="0"/>
          </a:p>
          <a:p>
            <a:r>
              <a:rPr lang="en-US" altLang="zh-CN" sz="1600" dirty="0"/>
              <a:t>69% vs. 80% (</a:t>
            </a:r>
            <a:r>
              <a:rPr lang="zh-CN" altLang="en-US" sz="1600" dirty="0"/>
              <a:t>医生</a:t>
            </a:r>
            <a:r>
              <a:rPr lang="en-US" altLang="zh-CN" sz="1600" dirty="0"/>
              <a:t>)</a:t>
            </a:r>
            <a:endParaRPr lang="zh-CN" altLang="en-US" sz="1600" dirty="0"/>
          </a:p>
        </p:txBody>
      </p:sp>
      <p:sp>
        <p:nvSpPr>
          <p:cNvPr id="15" name="文本框 14">
            <a:extLst>
              <a:ext uri="{FF2B5EF4-FFF2-40B4-BE49-F238E27FC236}">
                <a16:creationId xmlns:a16="http://schemas.microsoft.com/office/drawing/2014/main" id="{9B57AAC1-E440-4D8D-A7EC-1A6E5984AB3B}"/>
              </a:ext>
            </a:extLst>
          </p:cNvPr>
          <p:cNvSpPr txBox="1"/>
          <p:nvPr/>
        </p:nvSpPr>
        <p:spPr>
          <a:xfrm>
            <a:off x="4955344" y="4865311"/>
            <a:ext cx="1970894" cy="1323439"/>
          </a:xfrm>
          <a:prstGeom prst="rect">
            <a:avLst/>
          </a:prstGeom>
          <a:noFill/>
        </p:spPr>
        <p:txBody>
          <a:bodyPr wrap="square" rtlCol="0">
            <a:spAutoFit/>
          </a:bodyPr>
          <a:lstStyle/>
          <a:p>
            <a:r>
              <a:rPr lang="zh-CN" altLang="en-US" sz="1600" dirty="0"/>
              <a:t>心理学家米勒和乔姆斯基</a:t>
            </a:r>
            <a:endParaRPr lang="en-US" altLang="zh-CN" sz="1600" dirty="0"/>
          </a:p>
          <a:p>
            <a:r>
              <a:rPr lang="zh-CN" altLang="en-US" sz="1600" dirty="0"/>
              <a:t>开创了认知科学</a:t>
            </a:r>
            <a:endParaRPr lang="en-US" altLang="zh-CN" sz="1600" dirty="0"/>
          </a:p>
          <a:p>
            <a:r>
              <a:rPr lang="en-US" altLang="zh-CN" sz="1600" dirty="0"/>
              <a:t>WordNet </a:t>
            </a:r>
            <a:r>
              <a:rPr lang="zh-CN" altLang="en-US" sz="1600" dirty="0"/>
              <a:t>（同义词、上下义）</a:t>
            </a:r>
            <a:endParaRPr lang="en-US" altLang="zh-CN" sz="1600" dirty="0"/>
          </a:p>
        </p:txBody>
      </p:sp>
      <p:sp>
        <p:nvSpPr>
          <p:cNvPr id="17" name="椭圆 16">
            <a:extLst>
              <a:ext uri="{FF2B5EF4-FFF2-40B4-BE49-F238E27FC236}">
                <a16:creationId xmlns:a16="http://schemas.microsoft.com/office/drawing/2014/main" id="{2F0B856E-1C78-4F7B-A51A-57D1BA122BB2}"/>
              </a:ext>
            </a:extLst>
          </p:cNvPr>
          <p:cNvSpPr/>
          <p:nvPr/>
        </p:nvSpPr>
        <p:spPr>
          <a:xfrm>
            <a:off x="588183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C7A1B24-CC2C-468A-B086-53266010CD0E}"/>
              </a:ext>
            </a:extLst>
          </p:cNvPr>
          <p:cNvSpPr txBox="1"/>
          <p:nvPr/>
        </p:nvSpPr>
        <p:spPr>
          <a:xfrm>
            <a:off x="2590114" y="2273173"/>
            <a:ext cx="1970894" cy="830997"/>
          </a:xfrm>
          <a:prstGeom prst="rect">
            <a:avLst/>
          </a:prstGeom>
          <a:noFill/>
        </p:spPr>
        <p:txBody>
          <a:bodyPr wrap="square" rtlCol="0">
            <a:spAutoFit/>
          </a:bodyPr>
          <a:lstStyle/>
          <a:p>
            <a:r>
              <a:rPr lang="zh-CN" altLang="en-US" sz="1600" dirty="0"/>
              <a:t>明斯基</a:t>
            </a:r>
            <a:endParaRPr lang="en-US" altLang="zh-CN" sz="1600" dirty="0"/>
          </a:p>
          <a:p>
            <a:r>
              <a:rPr lang="en-US" altLang="zh-CN" sz="1600" dirty="0"/>
              <a:t>Frame</a:t>
            </a:r>
            <a:r>
              <a:rPr lang="zh-CN" altLang="en-US" sz="1600" dirty="0"/>
              <a:t>（导致面向对象的概念产生）</a:t>
            </a:r>
            <a:endParaRPr lang="en-US" altLang="zh-CN" sz="1600" dirty="0"/>
          </a:p>
        </p:txBody>
      </p:sp>
      <p:sp>
        <p:nvSpPr>
          <p:cNvPr id="21" name="文本框 20">
            <a:extLst>
              <a:ext uri="{FF2B5EF4-FFF2-40B4-BE49-F238E27FC236}">
                <a16:creationId xmlns:a16="http://schemas.microsoft.com/office/drawing/2014/main" id="{81D9A66F-C958-4051-80BF-09F18D6FA453}"/>
              </a:ext>
            </a:extLst>
          </p:cNvPr>
          <p:cNvSpPr txBox="1"/>
          <p:nvPr/>
        </p:nvSpPr>
        <p:spPr>
          <a:xfrm>
            <a:off x="4715694" y="2003285"/>
            <a:ext cx="2445049" cy="1077218"/>
          </a:xfrm>
          <a:prstGeom prst="rect">
            <a:avLst/>
          </a:prstGeom>
          <a:noFill/>
        </p:spPr>
        <p:txBody>
          <a:bodyPr wrap="square" rtlCol="0">
            <a:spAutoFit/>
          </a:bodyPr>
          <a:lstStyle/>
          <a:p>
            <a:r>
              <a:rPr lang="zh-CN" altLang="en-US" sz="1600" dirty="0"/>
              <a:t>英曼和雷纳特</a:t>
            </a:r>
            <a:endParaRPr lang="en-US" altLang="zh-CN" sz="1600" dirty="0"/>
          </a:p>
          <a:p>
            <a:r>
              <a:rPr lang="en-US" altLang="zh-CN" sz="1600" dirty="0"/>
              <a:t>Cyc</a:t>
            </a:r>
          </a:p>
          <a:p>
            <a:r>
              <a:rPr lang="zh-CN" altLang="en-US" sz="1600" dirty="0"/>
              <a:t>有推理的功能</a:t>
            </a:r>
            <a:endParaRPr lang="en-US" altLang="zh-CN" sz="1600" dirty="0"/>
          </a:p>
          <a:p>
            <a:r>
              <a:rPr lang="zh-CN" altLang="en-US" sz="1600" dirty="0"/>
              <a:t>“智能就是一千万条规则”</a:t>
            </a:r>
            <a:endParaRPr lang="en-US" altLang="zh-CN" sz="1600" dirty="0"/>
          </a:p>
        </p:txBody>
      </p:sp>
      <p:sp>
        <p:nvSpPr>
          <p:cNvPr id="23" name="文本框 22">
            <a:extLst>
              <a:ext uri="{FF2B5EF4-FFF2-40B4-BE49-F238E27FC236}">
                <a16:creationId xmlns:a16="http://schemas.microsoft.com/office/drawing/2014/main" id="{66AE70E0-8F8C-4467-93A4-37916274E051}"/>
              </a:ext>
            </a:extLst>
          </p:cNvPr>
          <p:cNvSpPr txBox="1"/>
          <p:nvPr/>
        </p:nvSpPr>
        <p:spPr>
          <a:xfrm>
            <a:off x="7617942" y="4662600"/>
            <a:ext cx="1970894" cy="1569660"/>
          </a:xfrm>
          <a:prstGeom prst="rect">
            <a:avLst/>
          </a:prstGeom>
          <a:noFill/>
        </p:spPr>
        <p:txBody>
          <a:bodyPr wrap="square" rtlCol="0">
            <a:spAutoFit/>
          </a:bodyPr>
          <a:lstStyle/>
          <a:p>
            <a:r>
              <a:rPr lang="zh-CN" altLang="en-US" sz="1600" dirty="0"/>
              <a:t>伯纳斯李</a:t>
            </a:r>
            <a:endParaRPr lang="en-US" altLang="zh-CN" sz="1600" dirty="0"/>
          </a:p>
          <a:p>
            <a:r>
              <a:rPr lang="zh-CN" altLang="en-US" sz="1600" dirty="0"/>
              <a:t>（</a:t>
            </a:r>
            <a:r>
              <a:rPr lang="en-US" altLang="zh-CN" sz="1600" dirty="0"/>
              <a:t>HTTP</a:t>
            </a:r>
            <a:r>
              <a:rPr lang="zh-CN" altLang="en-US" sz="1600" dirty="0"/>
              <a:t>协议和</a:t>
            </a:r>
            <a:r>
              <a:rPr lang="en-US" altLang="zh-CN" sz="1600" dirty="0"/>
              <a:t>HTML</a:t>
            </a:r>
            <a:r>
              <a:rPr lang="zh-CN" altLang="en-US" sz="1600" dirty="0"/>
              <a:t>超文本链接标准的发明人）</a:t>
            </a:r>
            <a:endParaRPr lang="en-US" altLang="zh-CN" sz="1600" dirty="0"/>
          </a:p>
          <a:p>
            <a:r>
              <a:rPr lang="en-US" altLang="zh-CN" sz="1600" dirty="0"/>
              <a:t>Semantic Web </a:t>
            </a:r>
            <a:r>
              <a:rPr lang="zh-CN" altLang="en-US" sz="1600" dirty="0"/>
              <a:t>（并不成功）</a:t>
            </a:r>
            <a:endParaRPr lang="en-US" altLang="zh-CN" sz="1600" dirty="0"/>
          </a:p>
        </p:txBody>
      </p:sp>
      <p:sp>
        <p:nvSpPr>
          <p:cNvPr id="25" name="文本框 24">
            <a:extLst>
              <a:ext uri="{FF2B5EF4-FFF2-40B4-BE49-F238E27FC236}">
                <a16:creationId xmlns:a16="http://schemas.microsoft.com/office/drawing/2014/main" id="{57D942CA-A59B-4640-9170-6173A649EDA0}"/>
              </a:ext>
            </a:extLst>
          </p:cNvPr>
          <p:cNvSpPr txBox="1"/>
          <p:nvPr/>
        </p:nvSpPr>
        <p:spPr>
          <a:xfrm>
            <a:off x="8545754" y="1757992"/>
            <a:ext cx="2757614" cy="1323439"/>
          </a:xfrm>
          <a:prstGeom prst="rect">
            <a:avLst/>
          </a:prstGeom>
          <a:noFill/>
        </p:spPr>
        <p:txBody>
          <a:bodyPr wrap="square" rtlCol="0">
            <a:spAutoFit/>
          </a:bodyPr>
          <a:lstStyle/>
          <a:p>
            <a:r>
              <a:rPr lang="zh-CN" altLang="en-US" sz="1600" dirty="0"/>
              <a:t>谷歌收购</a:t>
            </a:r>
            <a:r>
              <a:rPr lang="en-US" altLang="zh-CN" sz="1600" dirty="0"/>
              <a:t>Freebase</a:t>
            </a:r>
            <a:r>
              <a:rPr lang="zh-CN" altLang="en-US" sz="1600" dirty="0"/>
              <a:t>，提出知识图谱的概念</a:t>
            </a:r>
            <a:endParaRPr lang="en-US" altLang="zh-CN" sz="1600" dirty="0"/>
          </a:p>
          <a:p>
            <a:r>
              <a:rPr lang="en-US" altLang="zh-CN" sz="1600" dirty="0"/>
              <a:t>2016</a:t>
            </a:r>
            <a:r>
              <a:rPr lang="zh-CN" altLang="en-US" sz="1600" dirty="0"/>
              <a:t>年停更，捐给</a:t>
            </a:r>
            <a:r>
              <a:rPr lang="en-US" altLang="zh-CN" sz="1600" dirty="0" err="1"/>
              <a:t>wikidata</a:t>
            </a:r>
            <a:endParaRPr lang="en-US" altLang="zh-CN" sz="1600" dirty="0"/>
          </a:p>
          <a:p>
            <a:r>
              <a:rPr lang="zh-CN" altLang="en-US" sz="1600" dirty="0"/>
              <a:t>类似的</a:t>
            </a:r>
            <a:r>
              <a:rPr lang="en-US" altLang="zh-CN" sz="1600" dirty="0" err="1"/>
              <a:t>DBpedia</a:t>
            </a:r>
            <a:r>
              <a:rPr lang="en-US" altLang="zh-CN" sz="1600" dirty="0"/>
              <a:t>/</a:t>
            </a:r>
            <a:r>
              <a:rPr lang="en-US" altLang="zh-CN" sz="1600" dirty="0" err="1"/>
              <a:t>Yago</a:t>
            </a:r>
            <a:r>
              <a:rPr lang="en-US" altLang="zh-CN" sz="1600" dirty="0"/>
              <a:t>/SUMO</a:t>
            </a:r>
          </a:p>
          <a:p>
            <a:r>
              <a:rPr lang="zh-CN" altLang="en-US" sz="1600" dirty="0"/>
              <a:t>也成为了</a:t>
            </a:r>
            <a:r>
              <a:rPr lang="en-US" altLang="zh-CN" sz="1600" dirty="0"/>
              <a:t>IBM Watson</a:t>
            </a:r>
            <a:r>
              <a:rPr lang="zh-CN" altLang="en-US" sz="1600" dirty="0"/>
              <a:t>的底层</a:t>
            </a:r>
            <a:endParaRPr lang="en-US" altLang="zh-CN" sz="1600" dirty="0"/>
          </a:p>
        </p:txBody>
      </p:sp>
      <p:sp>
        <p:nvSpPr>
          <p:cNvPr id="27" name="椭圆 26">
            <a:extLst>
              <a:ext uri="{FF2B5EF4-FFF2-40B4-BE49-F238E27FC236}">
                <a16:creationId xmlns:a16="http://schemas.microsoft.com/office/drawing/2014/main" id="{A57D2B01-3599-4ACC-BB2E-5475533A86D4}"/>
              </a:ext>
            </a:extLst>
          </p:cNvPr>
          <p:cNvSpPr/>
          <p:nvPr/>
        </p:nvSpPr>
        <p:spPr>
          <a:xfrm>
            <a:off x="803603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B692DFD-A1ED-4B2B-AA77-33F988E22F0A}"/>
              </a:ext>
            </a:extLst>
          </p:cNvPr>
          <p:cNvSpPr/>
          <p:nvPr/>
        </p:nvSpPr>
        <p:spPr>
          <a:xfrm>
            <a:off x="9868956" y="394764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393E21AE-D9EB-4064-9D49-BC2B058E7900}"/>
              </a:ext>
            </a:extLst>
          </p:cNvPr>
          <p:cNvCxnSpPr>
            <a:cxnSpLocks/>
          </p:cNvCxnSpPr>
          <p:nvPr/>
        </p:nvCxnSpPr>
        <p:spPr>
          <a:xfrm>
            <a:off x="3559389"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2FCA2FA-F611-4389-B7C8-8576A2000CDA}"/>
              </a:ext>
            </a:extLst>
          </p:cNvPr>
          <p:cNvCxnSpPr>
            <a:cxnSpLocks/>
          </p:cNvCxnSpPr>
          <p:nvPr/>
        </p:nvCxnSpPr>
        <p:spPr>
          <a:xfrm>
            <a:off x="5931068" y="405305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793FD51-CFA9-4AC6-9B09-E8984935DAA6}"/>
              </a:ext>
            </a:extLst>
          </p:cNvPr>
          <p:cNvCxnSpPr>
            <a:cxnSpLocks/>
          </p:cNvCxnSpPr>
          <p:nvPr/>
        </p:nvCxnSpPr>
        <p:spPr>
          <a:xfrm flipH="1">
            <a:off x="809370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3DDF53A-7D3C-4F66-B555-C1FBD28B0C58}"/>
              </a:ext>
            </a:extLst>
          </p:cNvPr>
          <p:cNvCxnSpPr>
            <a:cxnSpLocks/>
            <a:stCxn id="26" idx="0"/>
          </p:cNvCxnSpPr>
          <p:nvPr/>
        </p:nvCxnSpPr>
        <p:spPr>
          <a:xfrm flipH="1" flipV="1">
            <a:off x="3558860" y="3091590"/>
            <a:ext cx="1" cy="503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0FAB06A-D0F2-428A-8083-F792AB133799}"/>
              </a:ext>
            </a:extLst>
          </p:cNvPr>
          <p:cNvCxnSpPr>
            <a:cxnSpLocks/>
            <a:endCxn id="25" idx="2"/>
          </p:cNvCxnSpPr>
          <p:nvPr/>
        </p:nvCxnSpPr>
        <p:spPr>
          <a:xfrm flipV="1">
            <a:off x="9924561" y="3081431"/>
            <a:ext cx="0" cy="868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FAA1467-3C46-450E-A3AF-2650A8BF54A6}"/>
              </a:ext>
            </a:extLst>
          </p:cNvPr>
          <p:cNvCxnSpPr>
            <a:cxnSpLocks/>
            <a:stCxn id="7" idx="0"/>
            <a:endCxn id="6" idx="2"/>
          </p:cNvCxnSpPr>
          <p:nvPr/>
        </p:nvCxnSpPr>
        <p:spPr>
          <a:xfrm flipH="1" flipV="1">
            <a:off x="1513705" y="3639321"/>
            <a:ext cx="1" cy="312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B8830D8-7734-4BD2-8C00-9E326F6D1E62}"/>
              </a:ext>
            </a:extLst>
          </p:cNvPr>
          <p:cNvSpPr txBox="1"/>
          <p:nvPr/>
        </p:nvSpPr>
        <p:spPr>
          <a:xfrm>
            <a:off x="1105758" y="4094190"/>
            <a:ext cx="823035" cy="369332"/>
          </a:xfrm>
          <a:prstGeom prst="rect">
            <a:avLst/>
          </a:prstGeom>
          <a:noFill/>
        </p:spPr>
        <p:txBody>
          <a:bodyPr wrap="square" rtlCol="0">
            <a:spAutoFit/>
          </a:bodyPr>
          <a:lstStyle/>
          <a:p>
            <a:r>
              <a:rPr lang="en-US" altLang="zh-CN" dirty="0"/>
              <a:t>1971</a:t>
            </a:r>
            <a:endParaRPr lang="zh-CN" altLang="en-US" dirty="0"/>
          </a:p>
        </p:txBody>
      </p:sp>
      <p:sp>
        <p:nvSpPr>
          <p:cNvPr id="26" name="文本框 25">
            <a:extLst>
              <a:ext uri="{FF2B5EF4-FFF2-40B4-BE49-F238E27FC236}">
                <a16:creationId xmlns:a16="http://schemas.microsoft.com/office/drawing/2014/main" id="{754397FA-A9E3-4934-AD3E-D574CF4573B7}"/>
              </a:ext>
            </a:extLst>
          </p:cNvPr>
          <p:cNvSpPr txBox="1"/>
          <p:nvPr/>
        </p:nvSpPr>
        <p:spPr>
          <a:xfrm>
            <a:off x="3147343" y="3594771"/>
            <a:ext cx="823035" cy="369332"/>
          </a:xfrm>
          <a:prstGeom prst="rect">
            <a:avLst/>
          </a:prstGeom>
          <a:noFill/>
        </p:spPr>
        <p:txBody>
          <a:bodyPr wrap="square" rtlCol="0">
            <a:spAutoFit/>
          </a:bodyPr>
          <a:lstStyle/>
          <a:p>
            <a:r>
              <a:rPr lang="en-US" altLang="zh-CN" dirty="0"/>
              <a:t>1975</a:t>
            </a:r>
            <a:endParaRPr lang="zh-CN" altLang="en-US" dirty="0"/>
          </a:p>
        </p:txBody>
      </p:sp>
      <p:sp>
        <p:nvSpPr>
          <p:cNvPr id="28" name="文本框 27">
            <a:extLst>
              <a:ext uri="{FF2B5EF4-FFF2-40B4-BE49-F238E27FC236}">
                <a16:creationId xmlns:a16="http://schemas.microsoft.com/office/drawing/2014/main" id="{7D7B9B5A-0DEE-4F27-BD6A-6EE1A5625658}"/>
              </a:ext>
            </a:extLst>
          </p:cNvPr>
          <p:cNvSpPr txBox="1"/>
          <p:nvPr/>
        </p:nvSpPr>
        <p:spPr>
          <a:xfrm>
            <a:off x="5520434" y="3603478"/>
            <a:ext cx="823035" cy="369332"/>
          </a:xfrm>
          <a:prstGeom prst="rect">
            <a:avLst/>
          </a:prstGeom>
          <a:noFill/>
        </p:spPr>
        <p:txBody>
          <a:bodyPr wrap="square" rtlCol="0">
            <a:spAutoFit/>
          </a:bodyPr>
          <a:lstStyle/>
          <a:p>
            <a:r>
              <a:rPr lang="en-US" altLang="zh-CN" dirty="0"/>
              <a:t>1980s</a:t>
            </a:r>
            <a:endParaRPr lang="zh-CN" altLang="en-US" dirty="0"/>
          </a:p>
        </p:txBody>
      </p:sp>
      <p:sp>
        <p:nvSpPr>
          <p:cNvPr id="30" name="文本框 29">
            <a:extLst>
              <a:ext uri="{FF2B5EF4-FFF2-40B4-BE49-F238E27FC236}">
                <a16:creationId xmlns:a16="http://schemas.microsoft.com/office/drawing/2014/main" id="{59F59888-DF0C-4A4A-9CCE-3C0959016E51}"/>
              </a:ext>
            </a:extLst>
          </p:cNvPr>
          <p:cNvSpPr txBox="1"/>
          <p:nvPr/>
        </p:nvSpPr>
        <p:spPr>
          <a:xfrm>
            <a:off x="7710640" y="3599122"/>
            <a:ext cx="823035" cy="369332"/>
          </a:xfrm>
          <a:prstGeom prst="rect">
            <a:avLst/>
          </a:prstGeom>
          <a:noFill/>
        </p:spPr>
        <p:txBody>
          <a:bodyPr wrap="square" rtlCol="0">
            <a:spAutoFit/>
          </a:bodyPr>
          <a:lstStyle/>
          <a:p>
            <a:r>
              <a:rPr lang="en-US" altLang="zh-CN" dirty="0"/>
              <a:t>1990s</a:t>
            </a:r>
            <a:endParaRPr lang="zh-CN" altLang="en-US" dirty="0"/>
          </a:p>
        </p:txBody>
      </p:sp>
      <p:cxnSp>
        <p:nvCxnSpPr>
          <p:cNvPr id="33" name="直接箭头连接符 32">
            <a:extLst>
              <a:ext uri="{FF2B5EF4-FFF2-40B4-BE49-F238E27FC236}">
                <a16:creationId xmlns:a16="http://schemas.microsoft.com/office/drawing/2014/main" id="{DB0999AD-E2F8-4F7C-8564-820D60F1E61E}"/>
              </a:ext>
            </a:extLst>
          </p:cNvPr>
          <p:cNvCxnSpPr>
            <a:cxnSpLocks/>
          </p:cNvCxnSpPr>
          <p:nvPr/>
        </p:nvCxnSpPr>
        <p:spPr>
          <a:xfrm flipH="1" flipV="1">
            <a:off x="5931946" y="3139486"/>
            <a:ext cx="1" cy="503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FFEC626-88DF-402B-ADBF-73B20A660BCC}"/>
              </a:ext>
            </a:extLst>
          </p:cNvPr>
          <p:cNvSpPr txBox="1"/>
          <p:nvPr/>
        </p:nvSpPr>
        <p:spPr>
          <a:xfrm>
            <a:off x="9156265" y="4038907"/>
            <a:ext cx="1564219" cy="369332"/>
          </a:xfrm>
          <a:prstGeom prst="rect">
            <a:avLst/>
          </a:prstGeom>
          <a:noFill/>
        </p:spPr>
        <p:txBody>
          <a:bodyPr wrap="square" rtlCol="0">
            <a:spAutoFit/>
          </a:bodyPr>
          <a:lstStyle/>
          <a:p>
            <a:r>
              <a:rPr lang="en-US" altLang="zh-CN" dirty="0"/>
              <a:t>2000s-2010s</a:t>
            </a:r>
            <a:endParaRPr lang="zh-CN" altLang="en-US" dirty="0"/>
          </a:p>
        </p:txBody>
      </p:sp>
    </p:spTree>
    <p:extLst>
      <p:ext uri="{BB962C8B-B14F-4D97-AF65-F5344CB8AC3E}">
        <p14:creationId xmlns:p14="http://schemas.microsoft.com/office/powerpoint/2010/main" val="307268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8F67B71-DC0A-4845-B770-CC2ABB4BF19C}"/>
              </a:ext>
            </a:extLst>
          </p:cNvPr>
          <p:cNvPicPr>
            <a:picLocks noChangeAspect="1"/>
          </p:cNvPicPr>
          <p:nvPr/>
        </p:nvPicPr>
        <p:blipFill rotWithShape="1">
          <a:blip r:embed="rId3"/>
          <a:srcRect t="4381" r="51143" b="5334"/>
          <a:stretch/>
        </p:blipFill>
        <p:spPr>
          <a:xfrm>
            <a:off x="5647038" y="333103"/>
            <a:ext cx="5956663" cy="6191794"/>
          </a:xfrm>
          <a:prstGeom prst="rect">
            <a:avLst/>
          </a:prstGeom>
        </p:spPr>
      </p:pic>
      <p:pic>
        <p:nvPicPr>
          <p:cNvPr id="2" name="图片 1">
            <a:extLst>
              <a:ext uri="{FF2B5EF4-FFF2-40B4-BE49-F238E27FC236}">
                <a16:creationId xmlns:a16="http://schemas.microsoft.com/office/drawing/2014/main" id="{4FF8E0F6-12AC-45B4-8968-A5E4A8BC3E75}"/>
              </a:ext>
            </a:extLst>
          </p:cNvPr>
          <p:cNvPicPr>
            <a:picLocks noChangeAspect="1"/>
          </p:cNvPicPr>
          <p:nvPr/>
        </p:nvPicPr>
        <p:blipFill>
          <a:blip r:embed="rId4"/>
          <a:stretch>
            <a:fillRect/>
          </a:stretch>
        </p:blipFill>
        <p:spPr>
          <a:xfrm>
            <a:off x="588299" y="1133475"/>
            <a:ext cx="4505325" cy="4591050"/>
          </a:xfrm>
          <a:prstGeom prst="rect">
            <a:avLst/>
          </a:prstGeom>
        </p:spPr>
      </p:pic>
    </p:spTree>
    <p:extLst>
      <p:ext uri="{BB962C8B-B14F-4D97-AF65-F5344CB8AC3E}">
        <p14:creationId xmlns:p14="http://schemas.microsoft.com/office/powerpoint/2010/main" val="150618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57F5E-E8BC-4B81-93C0-7C3919E22045}"/>
              </a:ext>
            </a:extLst>
          </p:cNvPr>
          <p:cNvSpPr>
            <a:spLocks noGrp="1"/>
          </p:cNvSpPr>
          <p:nvPr>
            <p:ph type="title"/>
          </p:nvPr>
        </p:nvSpPr>
        <p:spPr/>
        <p:txBody>
          <a:bodyPr/>
          <a:lstStyle/>
          <a:p>
            <a:r>
              <a:rPr lang="zh-CN" altLang="en-US" dirty="0"/>
              <a:t>第五代计算机的教训</a:t>
            </a:r>
          </a:p>
        </p:txBody>
      </p:sp>
      <p:cxnSp>
        <p:nvCxnSpPr>
          <p:cNvPr id="4" name="直接箭头连接符 3">
            <a:extLst>
              <a:ext uri="{FF2B5EF4-FFF2-40B4-BE49-F238E27FC236}">
                <a16:creationId xmlns:a16="http://schemas.microsoft.com/office/drawing/2014/main" id="{B24B0BF0-9D76-40B6-AA62-76AE1D4A4224}"/>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0C0E9A7-6B42-404B-8A33-9CEC85DAFA48}"/>
              </a:ext>
            </a:extLst>
          </p:cNvPr>
          <p:cNvSpPr txBox="1"/>
          <p:nvPr/>
        </p:nvSpPr>
        <p:spPr>
          <a:xfrm>
            <a:off x="609688" y="1577218"/>
            <a:ext cx="1808034" cy="1077218"/>
          </a:xfrm>
          <a:prstGeom prst="rect">
            <a:avLst/>
          </a:prstGeom>
          <a:noFill/>
        </p:spPr>
        <p:txBody>
          <a:bodyPr wrap="square" rtlCol="0">
            <a:spAutoFit/>
          </a:bodyPr>
          <a:lstStyle/>
          <a:p>
            <a:r>
              <a:rPr lang="zh-CN" altLang="en-US" sz="1600" dirty="0"/>
              <a:t>科瓦尔斯基</a:t>
            </a:r>
            <a:endParaRPr lang="en-US" altLang="zh-CN" sz="1600" dirty="0"/>
          </a:p>
          <a:p>
            <a:r>
              <a:rPr lang="zh-CN" altLang="en-US" sz="1600" dirty="0"/>
              <a:t>发明</a:t>
            </a:r>
            <a:r>
              <a:rPr lang="en-US" altLang="zh-CN" sz="1600" dirty="0"/>
              <a:t>SL</a:t>
            </a:r>
            <a:r>
              <a:rPr lang="zh-CN" altLang="en-US" sz="1600" dirty="0"/>
              <a:t>归结</a:t>
            </a:r>
            <a:endParaRPr lang="en-US" altLang="zh-CN" sz="1600" dirty="0"/>
          </a:p>
          <a:p>
            <a:r>
              <a:rPr lang="zh-CN" altLang="en-US" sz="1600" dirty="0"/>
              <a:t>证明了</a:t>
            </a:r>
            <a:r>
              <a:rPr lang="en-US" altLang="zh-CN" sz="1600" dirty="0"/>
              <a:t>SL</a:t>
            </a:r>
            <a:r>
              <a:rPr lang="zh-CN" altLang="en-US" sz="1600" dirty="0"/>
              <a:t>归结的完备性</a:t>
            </a:r>
          </a:p>
        </p:txBody>
      </p:sp>
      <p:sp>
        <p:nvSpPr>
          <p:cNvPr id="6" name="椭圆 5">
            <a:extLst>
              <a:ext uri="{FF2B5EF4-FFF2-40B4-BE49-F238E27FC236}">
                <a16:creationId xmlns:a16="http://schemas.microsoft.com/office/drawing/2014/main" id="{5134CA3C-0916-4DA1-BA0D-5656C2220DCB}"/>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735CA91-5074-4B03-ABE0-1FCFE9798F7D}"/>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9B2A619-EF1F-4E24-B79A-6ACF290FA26B}"/>
              </a:ext>
            </a:extLst>
          </p:cNvPr>
          <p:cNvSpPr txBox="1"/>
          <p:nvPr/>
        </p:nvSpPr>
        <p:spPr>
          <a:xfrm>
            <a:off x="1519885" y="4908821"/>
            <a:ext cx="2075934" cy="1815882"/>
          </a:xfrm>
          <a:prstGeom prst="rect">
            <a:avLst/>
          </a:prstGeom>
          <a:noFill/>
        </p:spPr>
        <p:txBody>
          <a:bodyPr wrap="square" rtlCol="0">
            <a:spAutoFit/>
          </a:bodyPr>
          <a:lstStyle/>
          <a:p>
            <a:r>
              <a:rPr lang="zh-CN" altLang="en-US" sz="1600" dirty="0"/>
              <a:t>日本通产省委任元冈达研究下一代计算机</a:t>
            </a:r>
            <a:endParaRPr lang="en-US" altLang="zh-CN" sz="1600" dirty="0"/>
          </a:p>
          <a:p>
            <a:r>
              <a:rPr lang="zh-CN" altLang="en-US" sz="1600" dirty="0"/>
              <a:t>第一代 电子管</a:t>
            </a:r>
            <a:endParaRPr lang="en-US" altLang="zh-CN" sz="1600" dirty="0"/>
          </a:p>
          <a:p>
            <a:r>
              <a:rPr lang="zh-CN" altLang="en-US" sz="1600" dirty="0"/>
              <a:t>第二代 晶体管</a:t>
            </a:r>
            <a:endParaRPr lang="en-US" altLang="zh-CN" sz="1600" dirty="0"/>
          </a:p>
          <a:p>
            <a:r>
              <a:rPr lang="zh-CN" altLang="en-US" sz="1600" dirty="0"/>
              <a:t>第三代 集成电路</a:t>
            </a:r>
            <a:endParaRPr lang="en-US" altLang="zh-CN" sz="1600" dirty="0"/>
          </a:p>
          <a:p>
            <a:r>
              <a:rPr lang="zh-CN" altLang="en-US" sz="1600" dirty="0"/>
              <a:t>第四代 超大规模集成电路</a:t>
            </a:r>
            <a:endParaRPr lang="en-US" altLang="zh-CN" sz="1600" dirty="0"/>
          </a:p>
        </p:txBody>
      </p:sp>
      <p:sp>
        <p:nvSpPr>
          <p:cNvPr id="9" name="椭圆 8">
            <a:extLst>
              <a:ext uri="{FF2B5EF4-FFF2-40B4-BE49-F238E27FC236}">
                <a16:creationId xmlns:a16="http://schemas.microsoft.com/office/drawing/2014/main" id="{C3620133-7A7D-485D-9F83-BCD01E4FFE7F}"/>
              </a:ext>
            </a:extLst>
          </p:cNvPr>
          <p:cNvSpPr/>
          <p:nvPr/>
        </p:nvSpPr>
        <p:spPr>
          <a:xfrm>
            <a:off x="5593502"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2E1086D-EF8C-4AB4-9E6B-075EE2F65E53}"/>
              </a:ext>
            </a:extLst>
          </p:cNvPr>
          <p:cNvSpPr txBox="1"/>
          <p:nvPr/>
        </p:nvSpPr>
        <p:spPr>
          <a:xfrm>
            <a:off x="4642027" y="1475973"/>
            <a:ext cx="1970894" cy="2308324"/>
          </a:xfrm>
          <a:prstGeom prst="rect">
            <a:avLst/>
          </a:prstGeom>
          <a:noFill/>
        </p:spPr>
        <p:txBody>
          <a:bodyPr wrap="square" rtlCol="0">
            <a:spAutoFit/>
          </a:bodyPr>
          <a:lstStyle/>
          <a:p>
            <a:r>
              <a:rPr lang="zh-CN" altLang="en-US" sz="1600" dirty="0"/>
              <a:t>第五代目标：知识信息处理，提出六种先进的体系结构：</a:t>
            </a:r>
            <a:endParaRPr lang="en-US" altLang="zh-CN" sz="1600" dirty="0"/>
          </a:p>
          <a:p>
            <a:pPr marL="342900" indent="-342900">
              <a:buAutoNum type="arabicPeriod"/>
            </a:pPr>
            <a:r>
              <a:rPr lang="zh-CN" altLang="en-US" sz="1600" dirty="0"/>
              <a:t>逻辑程序机</a:t>
            </a:r>
            <a:endParaRPr lang="en-US" altLang="zh-CN" sz="1600" dirty="0"/>
          </a:p>
          <a:p>
            <a:pPr marL="342900" indent="-342900">
              <a:buAutoNum type="arabicPeriod"/>
            </a:pPr>
            <a:r>
              <a:rPr lang="zh-CN" altLang="en-US" sz="1600" dirty="0"/>
              <a:t>函数机</a:t>
            </a:r>
            <a:endParaRPr lang="en-US" altLang="zh-CN" sz="1600" dirty="0"/>
          </a:p>
          <a:p>
            <a:pPr marL="342900" indent="-342900">
              <a:buAutoNum type="arabicPeriod"/>
            </a:pPr>
            <a:r>
              <a:rPr lang="zh-CN" altLang="en-US" sz="1600" dirty="0"/>
              <a:t>关系代数机</a:t>
            </a:r>
            <a:endParaRPr lang="en-US" altLang="zh-CN" sz="1600" dirty="0"/>
          </a:p>
          <a:p>
            <a:pPr marL="342900" indent="-342900">
              <a:buAutoNum type="arabicPeriod"/>
            </a:pPr>
            <a:r>
              <a:rPr lang="zh-CN" altLang="en-US" sz="1600" dirty="0"/>
              <a:t>抽象数据类型机</a:t>
            </a:r>
            <a:endParaRPr lang="en-US" altLang="zh-CN" sz="1600" dirty="0"/>
          </a:p>
          <a:p>
            <a:pPr marL="342900" indent="-342900">
              <a:buAutoNum type="arabicPeriod"/>
            </a:pPr>
            <a:r>
              <a:rPr lang="zh-CN" altLang="en-US" sz="1600" dirty="0"/>
              <a:t>数据流机</a:t>
            </a:r>
            <a:endParaRPr lang="en-US" altLang="zh-CN" sz="1600" dirty="0"/>
          </a:p>
          <a:p>
            <a:pPr marL="342900" indent="-342900">
              <a:buAutoNum type="arabicPeriod"/>
            </a:pPr>
            <a:r>
              <a:rPr lang="zh-CN" altLang="en-US" sz="1600" dirty="0"/>
              <a:t>非</a:t>
            </a:r>
            <a:r>
              <a:rPr lang="en-US" altLang="zh-CN" sz="1600" dirty="0"/>
              <a:t>-</a:t>
            </a:r>
            <a:r>
              <a:rPr lang="zh-CN" altLang="en-US" sz="1600" dirty="0"/>
              <a:t>冯机</a:t>
            </a:r>
            <a:endParaRPr lang="en-US" altLang="zh-CN" sz="1600" dirty="0"/>
          </a:p>
        </p:txBody>
      </p:sp>
      <p:sp>
        <p:nvSpPr>
          <p:cNvPr id="11" name="椭圆 10">
            <a:extLst>
              <a:ext uri="{FF2B5EF4-FFF2-40B4-BE49-F238E27FC236}">
                <a16:creationId xmlns:a16="http://schemas.microsoft.com/office/drawing/2014/main" id="{9863A371-2919-4D96-934F-28F816048517}"/>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DB2BA3E-2B84-4053-A4EF-E5C198025F27}"/>
              </a:ext>
            </a:extLst>
          </p:cNvPr>
          <p:cNvSpPr txBox="1"/>
          <p:nvPr/>
        </p:nvSpPr>
        <p:spPr>
          <a:xfrm>
            <a:off x="5508073" y="4889461"/>
            <a:ext cx="3586894" cy="1077218"/>
          </a:xfrm>
          <a:prstGeom prst="rect">
            <a:avLst/>
          </a:prstGeom>
          <a:noFill/>
        </p:spPr>
        <p:txBody>
          <a:bodyPr wrap="square" rtlCol="0">
            <a:spAutoFit/>
          </a:bodyPr>
          <a:lstStyle/>
          <a:p>
            <a:r>
              <a:rPr lang="zh-CN" altLang="en-US" sz="1600" dirty="0"/>
              <a:t>美国决定成立</a:t>
            </a:r>
            <a:r>
              <a:rPr lang="en-US" altLang="zh-CN" sz="1600" dirty="0"/>
              <a:t>MCC</a:t>
            </a:r>
            <a:r>
              <a:rPr lang="zh-CN" altLang="en-US" sz="1600" dirty="0"/>
              <a:t>（微电子和计算机联盟）网罗到雷纳特（</a:t>
            </a:r>
            <a:r>
              <a:rPr lang="en-US" altLang="zh-CN" sz="1600" dirty="0"/>
              <a:t>Cyc</a:t>
            </a:r>
            <a:r>
              <a:rPr lang="zh-CN" altLang="en-US" sz="1600" dirty="0"/>
              <a:t>）</a:t>
            </a:r>
            <a:endParaRPr lang="en-US" altLang="zh-CN" sz="1600" dirty="0"/>
          </a:p>
          <a:p>
            <a:r>
              <a:rPr lang="zh-CN" altLang="en-US" sz="1600" dirty="0"/>
              <a:t>次年，欧洲启动</a:t>
            </a:r>
            <a:r>
              <a:rPr lang="en-US" altLang="zh-CN" sz="1600" dirty="0"/>
              <a:t>ESPRIT</a:t>
            </a:r>
            <a:r>
              <a:rPr lang="zh-CN" altLang="en-US" sz="1600" dirty="0"/>
              <a:t>计划，英国启动阿尔维计算，后均放弃</a:t>
            </a:r>
            <a:endParaRPr lang="en-US" altLang="zh-CN" sz="1600" dirty="0"/>
          </a:p>
        </p:txBody>
      </p:sp>
      <p:sp>
        <p:nvSpPr>
          <p:cNvPr id="13" name="文本框 12">
            <a:extLst>
              <a:ext uri="{FF2B5EF4-FFF2-40B4-BE49-F238E27FC236}">
                <a16:creationId xmlns:a16="http://schemas.microsoft.com/office/drawing/2014/main" id="{F0B68B75-F435-4660-B6CB-A8FE91C8E2FA}"/>
              </a:ext>
            </a:extLst>
          </p:cNvPr>
          <p:cNvSpPr txBox="1"/>
          <p:nvPr/>
        </p:nvSpPr>
        <p:spPr>
          <a:xfrm>
            <a:off x="7069035" y="1721278"/>
            <a:ext cx="1970894" cy="1815882"/>
          </a:xfrm>
          <a:prstGeom prst="rect">
            <a:avLst/>
          </a:prstGeom>
          <a:noFill/>
        </p:spPr>
        <p:txBody>
          <a:bodyPr wrap="square" rtlCol="0">
            <a:spAutoFit/>
          </a:bodyPr>
          <a:lstStyle/>
          <a:p>
            <a:r>
              <a:rPr lang="en-US" altLang="zh-CN" sz="1600" dirty="0"/>
              <a:t>Prolog</a:t>
            </a:r>
            <a:r>
              <a:rPr lang="zh-CN" altLang="en-US" sz="1600" dirty="0"/>
              <a:t> </a:t>
            </a:r>
            <a:r>
              <a:rPr lang="en-US" altLang="zh-CN" sz="1600" dirty="0"/>
              <a:t>(vs. LISP)</a:t>
            </a:r>
          </a:p>
          <a:p>
            <a:r>
              <a:rPr lang="zh-CN" altLang="en-US" sz="1600" dirty="0"/>
              <a:t>科莫饶尔和卢梭</a:t>
            </a:r>
            <a:endParaRPr lang="en-US" altLang="zh-CN" sz="1600" dirty="0"/>
          </a:p>
          <a:p>
            <a:r>
              <a:rPr lang="zh-CN" altLang="en-US" sz="1600" dirty="0"/>
              <a:t>马赛大学</a:t>
            </a:r>
            <a:endParaRPr lang="en-US" altLang="zh-CN" sz="1600" dirty="0"/>
          </a:p>
          <a:p>
            <a:r>
              <a:rPr lang="zh-CN" altLang="en-US" sz="1600" dirty="0"/>
              <a:t>（</a:t>
            </a:r>
            <a:r>
              <a:rPr lang="en-US" altLang="zh-CN" sz="1600" dirty="0"/>
              <a:t>Programming in Logic</a:t>
            </a:r>
            <a:r>
              <a:rPr lang="zh-CN" altLang="en-US" sz="1600" dirty="0"/>
              <a:t>）</a:t>
            </a:r>
            <a:endParaRPr lang="en-US" altLang="zh-CN" sz="1600" dirty="0"/>
          </a:p>
          <a:p>
            <a:r>
              <a:rPr lang="zh-CN" altLang="en-US" sz="1600" dirty="0"/>
              <a:t>日本希望做并发的</a:t>
            </a:r>
            <a:r>
              <a:rPr lang="en-US" altLang="zh-CN" sz="1600" dirty="0"/>
              <a:t>Prolog</a:t>
            </a:r>
          </a:p>
        </p:txBody>
      </p:sp>
      <p:sp>
        <p:nvSpPr>
          <p:cNvPr id="14" name="文本框 13">
            <a:extLst>
              <a:ext uri="{FF2B5EF4-FFF2-40B4-BE49-F238E27FC236}">
                <a16:creationId xmlns:a16="http://schemas.microsoft.com/office/drawing/2014/main" id="{104A9397-16A4-48A8-9403-EA4CAAC50537}"/>
              </a:ext>
            </a:extLst>
          </p:cNvPr>
          <p:cNvSpPr txBox="1"/>
          <p:nvPr/>
        </p:nvSpPr>
        <p:spPr>
          <a:xfrm>
            <a:off x="8977182" y="4662600"/>
            <a:ext cx="2007600" cy="830997"/>
          </a:xfrm>
          <a:prstGeom prst="rect">
            <a:avLst/>
          </a:prstGeom>
          <a:noFill/>
        </p:spPr>
        <p:txBody>
          <a:bodyPr wrap="square" rtlCol="0">
            <a:spAutoFit/>
          </a:bodyPr>
          <a:lstStyle/>
          <a:p>
            <a:r>
              <a:rPr lang="zh-CN" altLang="en-US" sz="1600" dirty="0"/>
              <a:t>德国务实</a:t>
            </a:r>
            <a:endParaRPr lang="en-US" altLang="zh-CN" sz="1600" dirty="0"/>
          </a:p>
          <a:p>
            <a:r>
              <a:rPr lang="zh-CN" altLang="en-US" sz="1600" dirty="0"/>
              <a:t>成立</a:t>
            </a:r>
            <a:r>
              <a:rPr lang="en-US" altLang="zh-CN" sz="1600" dirty="0"/>
              <a:t>DFKI</a:t>
            </a:r>
          </a:p>
          <a:p>
            <a:r>
              <a:rPr lang="zh-CN" altLang="en-US" sz="1600" dirty="0"/>
              <a:t>至今仍是欧洲</a:t>
            </a:r>
            <a:r>
              <a:rPr lang="en-US" altLang="zh-CN" sz="1600" dirty="0"/>
              <a:t>AI</a:t>
            </a:r>
            <a:r>
              <a:rPr lang="zh-CN" altLang="en-US" sz="1600" dirty="0"/>
              <a:t>重镇</a:t>
            </a:r>
            <a:endParaRPr lang="en-US" altLang="zh-CN" sz="1600" dirty="0"/>
          </a:p>
        </p:txBody>
      </p:sp>
      <p:sp>
        <p:nvSpPr>
          <p:cNvPr id="15" name="文本框 14">
            <a:extLst>
              <a:ext uri="{FF2B5EF4-FFF2-40B4-BE49-F238E27FC236}">
                <a16:creationId xmlns:a16="http://schemas.microsoft.com/office/drawing/2014/main" id="{56EA5B9A-B0C1-46AE-A6F8-0898D1CD11EF}"/>
              </a:ext>
            </a:extLst>
          </p:cNvPr>
          <p:cNvSpPr txBox="1"/>
          <p:nvPr/>
        </p:nvSpPr>
        <p:spPr>
          <a:xfrm>
            <a:off x="9904994" y="1757992"/>
            <a:ext cx="2757614" cy="830997"/>
          </a:xfrm>
          <a:prstGeom prst="rect">
            <a:avLst/>
          </a:prstGeom>
          <a:noFill/>
        </p:spPr>
        <p:txBody>
          <a:bodyPr wrap="square" rtlCol="0">
            <a:spAutoFit/>
          </a:bodyPr>
          <a:lstStyle/>
          <a:p>
            <a:r>
              <a:rPr lang="zh-CN" altLang="en-US" sz="1600" dirty="0"/>
              <a:t>第五代开始衰落</a:t>
            </a:r>
            <a:endParaRPr lang="en-US" altLang="zh-CN" sz="1600" dirty="0"/>
          </a:p>
          <a:p>
            <a:r>
              <a:rPr lang="zh-CN" altLang="en-US" sz="1600" dirty="0"/>
              <a:t>报告从</a:t>
            </a:r>
            <a:r>
              <a:rPr lang="en-US" altLang="zh-CN" sz="1600" dirty="0"/>
              <a:t>89</a:t>
            </a:r>
            <a:r>
              <a:rPr lang="zh-CN" altLang="en-US" sz="1600" dirty="0"/>
              <a:t>页到</a:t>
            </a:r>
            <a:r>
              <a:rPr lang="en-US" altLang="zh-CN" sz="1600" dirty="0"/>
              <a:t>1300</a:t>
            </a:r>
            <a:r>
              <a:rPr lang="zh-CN" altLang="en-US" sz="1600" dirty="0"/>
              <a:t>页</a:t>
            </a:r>
            <a:endParaRPr lang="en-US" altLang="zh-CN" sz="1600" dirty="0"/>
          </a:p>
          <a:p>
            <a:r>
              <a:rPr lang="zh-CN" altLang="en-US" sz="1600" dirty="0"/>
              <a:t>成了大杂烩</a:t>
            </a:r>
            <a:endParaRPr lang="en-US" altLang="zh-CN" sz="1600" dirty="0"/>
          </a:p>
        </p:txBody>
      </p:sp>
      <p:sp>
        <p:nvSpPr>
          <p:cNvPr id="16" name="椭圆 15">
            <a:extLst>
              <a:ext uri="{FF2B5EF4-FFF2-40B4-BE49-F238E27FC236}">
                <a16:creationId xmlns:a16="http://schemas.microsoft.com/office/drawing/2014/main" id="{D56C5392-6FF2-42BE-B8C7-7B8E6CF63815}"/>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DF66E5FB-A811-4BF7-BDCE-34E07F9AC0D3}"/>
              </a:ext>
            </a:extLst>
          </p:cNvPr>
          <p:cNvCxnSpPr>
            <a:cxnSpLocks/>
            <a:stCxn id="7" idx="3"/>
            <a:endCxn id="8" idx="0"/>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4028A2-3956-4ABA-8680-983C45989BE7}"/>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C6C9029-3A3B-4F86-9F76-54DB11CDFDC4}"/>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690D510-B7C7-497B-89AE-47D8D7BB05C5}"/>
              </a:ext>
            </a:extLst>
          </p:cNvPr>
          <p:cNvCxnSpPr>
            <a:cxnSpLocks/>
          </p:cNvCxnSpPr>
          <p:nvPr/>
        </p:nvCxnSpPr>
        <p:spPr>
          <a:xfrm flipV="1">
            <a:off x="5635914" y="3784297"/>
            <a:ext cx="17686" cy="19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3AD5A9A-31AE-4A98-89B8-A43F3E8A455B}"/>
              </a:ext>
            </a:extLst>
          </p:cNvPr>
          <p:cNvCxnSpPr>
            <a:cxnSpLocks/>
            <a:stCxn id="6" idx="0"/>
            <a:endCxn id="5" idx="2"/>
          </p:cNvCxnSpPr>
          <p:nvPr/>
        </p:nvCxnSpPr>
        <p:spPr>
          <a:xfrm flipH="1" flipV="1">
            <a:off x="1513705" y="2654436"/>
            <a:ext cx="1" cy="1297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1D3B973-7A99-45F6-B1FD-C4A775703ADD}"/>
              </a:ext>
            </a:extLst>
          </p:cNvPr>
          <p:cNvSpPr txBox="1"/>
          <p:nvPr/>
        </p:nvSpPr>
        <p:spPr>
          <a:xfrm>
            <a:off x="1223325" y="4094190"/>
            <a:ext cx="823035" cy="369332"/>
          </a:xfrm>
          <a:prstGeom prst="rect">
            <a:avLst/>
          </a:prstGeom>
          <a:noFill/>
        </p:spPr>
        <p:txBody>
          <a:bodyPr wrap="square" rtlCol="0">
            <a:spAutoFit/>
          </a:bodyPr>
          <a:lstStyle/>
          <a:p>
            <a:r>
              <a:rPr lang="en-US" altLang="zh-CN" dirty="0"/>
              <a:t>1971</a:t>
            </a:r>
            <a:endParaRPr lang="zh-CN" altLang="en-US" dirty="0"/>
          </a:p>
        </p:txBody>
      </p:sp>
      <p:sp>
        <p:nvSpPr>
          <p:cNvPr id="28" name="文本框 27">
            <a:extLst>
              <a:ext uri="{FF2B5EF4-FFF2-40B4-BE49-F238E27FC236}">
                <a16:creationId xmlns:a16="http://schemas.microsoft.com/office/drawing/2014/main" id="{431278BE-814C-4E81-A057-24E0A8703FE6}"/>
              </a:ext>
            </a:extLst>
          </p:cNvPr>
          <p:cNvSpPr txBox="1"/>
          <p:nvPr/>
        </p:nvSpPr>
        <p:spPr>
          <a:xfrm>
            <a:off x="2206815" y="3594771"/>
            <a:ext cx="823035" cy="369332"/>
          </a:xfrm>
          <a:prstGeom prst="rect">
            <a:avLst/>
          </a:prstGeom>
          <a:noFill/>
        </p:spPr>
        <p:txBody>
          <a:bodyPr wrap="square" rtlCol="0">
            <a:spAutoFit/>
          </a:bodyPr>
          <a:lstStyle/>
          <a:p>
            <a:r>
              <a:rPr lang="en-US" altLang="zh-CN" dirty="0"/>
              <a:t>1978</a:t>
            </a:r>
            <a:endParaRPr lang="zh-CN" altLang="en-US" dirty="0"/>
          </a:p>
        </p:txBody>
      </p:sp>
      <p:sp>
        <p:nvSpPr>
          <p:cNvPr id="30" name="文本框 29">
            <a:extLst>
              <a:ext uri="{FF2B5EF4-FFF2-40B4-BE49-F238E27FC236}">
                <a16:creationId xmlns:a16="http://schemas.microsoft.com/office/drawing/2014/main" id="{28468FB5-FDF0-4413-A278-0C42363CEF50}"/>
              </a:ext>
            </a:extLst>
          </p:cNvPr>
          <p:cNvSpPr txBox="1"/>
          <p:nvPr/>
        </p:nvSpPr>
        <p:spPr>
          <a:xfrm>
            <a:off x="5271580" y="4101930"/>
            <a:ext cx="823035" cy="369332"/>
          </a:xfrm>
          <a:prstGeom prst="rect">
            <a:avLst/>
          </a:prstGeom>
          <a:noFill/>
        </p:spPr>
        <p:txBody>
          <a:bodyPr wrap="square" rtlCol="0">
            <a:spAutoFit/>
          </a:bodyPr>
          <a:lstStyle/>
          <a:p>
            <a:r>
              <a:rPr lang="en-US" altLang="zh-CN" dirty="0"/>
              <a:t>1981</a:t>
            </a:r>
            <a:endParaRPr lang="zh-CN" altLang="en-US" dirty="0"/>
          </a:p>
        </p:txBody>
      </p:sp>
      <p:sp>
        <p:nvSpPr>
          <p:cNvPr id="37" name="文本框 36">
            <a:extLst>
              <a:ext uri="{FF2B5EF4-FFF2-40B4-BE49-F238E27FC236}">
                <a16:creationId xmlns:a16="http://schemas.microsoft.com/office/drawing/2014/main" id="{CB4ABC94-9091-4EAD-B04D-8F8D40F3E187}"/>
              </a:ext>
            </a:extLst>
          </p:cNvPr>
          <p:cNvSpPr txBox="1"/>
          <p:nvPr/>
        </p:nvSpPr>
        <p:spPr>
          <a:xfrm>
            <a:off x="6940765" y="3598758"/>
            <a:ext cx="823035" cy="369332"/>
          </a:xfrm>
          <a:prstGeom prst="rect">
            <a:avLst/>
          </a:prstGeom>
          <a:noFill/>
        </p:spPr>
        <p:txBody>
          <a:bodyPr wrap="square" rtlCol="0">
            <a:spAutoFit/>
          </a:bodyPr>
          <a:lstStyle/>
          <a:p>
            <a:r>
              <a:rPr lang="en-US" altLang="zh-CN" dirty="0"/>
              <a:t>1982</a:t>
            </a:r>
            <a:endParaRPr lang="zh-CN" altLang="en-US" dirty="0"/>
          </a:p>
        </p:txBody>
      </p:sp>
      <p:sp>
        <p:nvSpPr>
          <p:cNvPr id="39" name="文本框 38">
            <a:extLst>
              <a:ext uri="{FF2B5EF4-FFF2-40B4-BE49-F238E27FC236}">
                <a16:creationId xmlns:a16="http://schemas.microsoft.com/office/drawing/2014/main" id="{DA5631E0-D569-41B3-879A-9F5C8B1B2919}"/>
              </a:ext>
            </a:extLst>
          </p:cNvPr>
          <p:cNvSpPr txBox="1"/>
          <p:nvPr/>
        </p:nvSpPr>
        <p:spPr>
          <a:xfrm>
            <a:off x="9094967" y="3602719"/>
            <a:ext cx="823035" cy="369332"/>
          </a:xfrm>
          <a:prstGeom prst="rect">
            <a:avLst/>
          </a:prstGeom>
          <a:noFill/>
        </p:spPr>
        <p:txBody>
          <a:bodyPr wrap="square" rtlCol="0">
            <a:spAutoFit/>
          </a:bodyPr>
          <a:lstStyle/>
          <a:p>
            <a:r>
              <a:rPr lang="en-US" altLang="zh-CN" dirty="0"/>
              <a:t>1988</a:t>
            </a:r>
            <a:endParaRPr lang="zh-CN" altLang="en-US" dirty="0"/>
          </a:p>
        </p:txBody>
      </p:sp>
      <p:cxnSp>
        <p:nvCxnSpPr>
          <p:cNvPr id="45" name="连接符: 肘形 44">
            <a:extLst>
              <a:ext uri="{FF2B5EF4-FFF2-40B4-BE49-F238E27FC236}">
                <a16:creationId xmlns:a16="http://schemas.microsoft.com/office/drawing/2014/main" id="{A8E73383-F47B-4632-ABA0-C65340BB1C7E}"/>
              </a:ext>
            </a:extLst>
          </p:cNvPr>
          <p:cNvCxnSpPr>
            <a:stCxn id="39" idx="0"/>
            <a:endCxn id="15" idx="1"/>
          </p:cNvCxnSpPr>
          <p:nvPr/>
        </p:nvCxnSpPr>
        <p:spPr>
          <a:xfrm rot="5400000" flipH="1" flipV="1">
            <a:off x="8991125" y="2688851"/>
            <a:ext cx="1429228" cy="3985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1A2990C-34C9-4DD4-8DF9-A7B362D9D8CA}"/>
              </a:ext>
            </a:extLst>
          </p:cNvPr>
          <p:cNvSpPr txBox="1"/>
          <p:nvPr/>
        </p:nvSpPr>
        <p:spPr>
          <a:xfrm>
            <a:off x="2427169" y="1605612"/>
            <a:ext cx="1808034" cy="1077218"/>
          </a:xfrm>
          <a:prstGeom prst="rect">
            <a:avLst/>
          </a:prstGeom>
          <a:noFill/>
        </p:spPr>
        <p:txBody>
          <a:bodyPr wrap="square" rtlCol="0">
            <a:spAutoFit/>
          </a:bodyPr>
          <a:lstStyle/>
          <a:p>
            <a:r>
              <a:rPr lang="zh-CN" altLang="en-US" sz="1600" dirty="0"/>
              <a:t>科瓦尔斯基</a:t>
            </a:r>
            <a:endParaRPr lang="en-US" altLang="zh-CN" sz="1600" dirty="0"/>
          </a:p>
          <a:p>
            <a:r>
              <a:rPr lang="en-US" altLang="zh-CN" sz="1600" dirty="0"/>
              <a:t>《</a:t>
            </a:r>
            <a:r>
              <a:rPr lang="zh-CN" altLang="en-US" sz="1600" dirty="0"/>
              <a:t>问题求解的逻辑</a:t>
            </a:r>
            <a:r>
              <a:rPr lang="en-US" altLang="zh-CN" sz="1600" dirty="0"/>
              <a:t>》</a:t>
            </a:r>
          </a:p>
          <a:p>
            <a:r>
              <a:rPr lang="zh-CN" altLang="en-US" sz="1600" dirty="0"/>
              <a:t>“算法</a:t>
            </a:r>
            <a:r>
              <a:rPr lang="en-US" altLang="zh-CN" sz="1600" dirty="0"/>
              <a:t>=</a:t>
            </a:r>
            <a:r>
              <a:rPr lang="zh-CN" altLang="en-US" sz="1600" dirty="0"/>
              <a:t>逻辑</a:t>
            </a:r>
            <a:r>
              <a:rPr lang="en-US" altLang="zh-CN" sz="1600" dirty="0"/>
              <a:t>+</a:t>
            </a:r>
            <a:r>
              <a:rPr lang="zh-CN" altLang="en-US" sz="1600" dirty="0"/>
              <a:t>控制”</a:t>
            </a:r>
            <a:endParaRPr lang="en-US" altLang="zh-CN" sz="1600" dirty="0"/>
          </a:p>
        </p:txBody>
      </p:sp>
      <p:sp>
        <p:nvSpPr>
          <p:cNvPr id="47" name="椭圆 46">
            <a:extLst>
              <a:ext uri="{FF2B5EF4-FFF2-40B4-BE49-F238E27FC236}">
                <a16:creationId xmlns:a16="http://schemas.microsoft.com/office/drawing/2014/main" id="{DE490E45-0CEE-45DC-9135-F975B1BE3C52}"/>
              </a:ext>
            </a:extLst>
          </p:cNvPr>
          <p:cNvSpPr/>
          <p:nvPr/>
        </p:nvSpPr>
        <p:spPr>
          <a:xfrm>
            <a:off x="3303210"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FDBF93BC-3994-4581-95C5-59E63924368C}"/>
              </a:ext>
            </a:extLst>
          </p:cNvPr>
          <p:cNvCxnSpPr>
            <a:cxnSpLocks/>
            <a:endCxn id="46" idx="2"/>
          </p:cNvCxnSpPr>
          <p:nvPr/>
        </p:nvCxnSpPr>
        <p:spPr>
          <a:xfrm flipH="1" flipV="1">
            <a:off x="3331186" y="2682830"/>
            <a:ext cx="2" cy="1297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00EBEE0-0B79-4F3E-A73C-199DEEBF9392}"/>
              </a:ext>
            </a:extLst>
          </p:cNvPr>
          <p:cNvSpPr txBox="1"/>
          <p:nvPr/>
        </p:nvSpPr>
        <p:spPr>
          <a:xfrm>
            <a:off x="3005134" y="4096923"/>
            <a:ext cx="823035" cy="369332"/>
          </a:xfrm>
          <a:prstGeom prst="rect">
            <a:avLst/>
          </a:prstGeom>
          <a:noFill/>
        </p:spPr>
        <p:txBody>
          <a:bodyPr wrap="square" rtlCol="0">
            <a:spAutoFit/>
          </a:bodyPr>
          <a:lstStyle/>
          <a:p>
            <a:r>
              <a:rPr lang="en-US" altLang="zh-CN" dirty="0"/>
              <a:t>1979</a:t>
            </a:r>
            <a:endParaRPr lang="zh-CN" altLang="en-US" dirty="0"/>
          </a:p>
        </p:txBody>
      </p:sp>
      <p:sp>
        <p:nvSpPr>
          <p:cNvPr id="36" name="椭圆 35">
            <a:extLst>
              <a:ext uri="{FF2B5EF4-FFF2-40B4-BE49-F238E27FC236}">
                <a16:creationId xmlns:a16="http://schemas.microsoft.com/office/drawing/2014/main" id="{81CB4B1C-FBD1-44E4-8766-DBAA0162593B}"/>
              </a:ext>
            </a:extLst>
          </p:cNvPr>
          <p:cNvSpPr/>
          <p:nvPr/>
        </p:nvSpPr>
        <p:spPr>
          <a:xfrm>
            <a:off x="11219722" y="396458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88FAD16-1674-497C-9362-7725CB01000D}"/>
              </a:ext>
            </a:extLst>
          </p:cNvPr>
          <p:cNvSpPr txBox="1"/>
          <p:nvPr/>
        </p:nvSpPr>
        <p:spPr>
          <a:xfrm>
            <a:off x="10841037" y="4094751"/>
            <a:ext cx="823035" cy="369332"/>
          </a:xfrm>
          <a:prstGeom prst="rect">
            <a:avLst/>
          </a:prstGeom>
          <a:noFill/>
        </p:spPr>
        <p:txBody>
          <a:bodyPr wrap="square" rtlCol="0">
            <a:spAutoFit/>
          </a:bodyPr>
          <a:lstStyle/>
          <a:p>
            <a:r>
              <a:rPr lang="en-US" altLang="zh-CN" dirty="0"/>
              <a:t>1994</a:t>
            </a:r>
            <a:endParaRPr lang="zh-CN" altLang="en-US" dirty="0"/>
          </a:p>
        </p:txBody>
      </p:sp>
      <p:sp>
        <p:nvSpPr>
          <p:cNvPr id="40" name="文本框 39">
            <a:extLst>
              <a:ext uri="{FF2B5EF4-FFF2-40B4-BE49-F238E27FC236}">
                <a16:creationId xmlns:a16="http://schemas.microsoft.com/office/drawing/2014/main" id="{4B7B3DCB-B91F-4C73-BEF4-783560542711}"/>
              </a:ext>
            </a:extLst>
          </p:cNvPr>
          <p:cNvSpPr txBox="1"/>
          <p:nvPr/>
        </p:nvSpPr>
        <p:spPr>
          <a:xfrm>
            <a:off x="10756944" y="3084003"/>
            <a:ext cx="1001808" cy="338554"/>
          </a:xfrm>
          <a:prstGeom prst="rect">
            <a:avLst/>
          </a:prstGeom>
          <a:noFill/>
        </p:spPr>
        <p:txBody>
          <a:bodyPr wrap="square" rtlCol="0">
            <a:spAutoFit/>
          </a:bodyPr>
          <a:lstStyle/>
          <a:p>
            <a:r>
              <a:rPr lang="zh-CN" altLang="en-US" sz="1600" dirty="0"/>
              <a:t>项目结束</a:t>
            </a:r>
            <a:endParaRPr lang="en-US" altLang="zh-CN" sz="1600" dirty="0"/>
          </a:p>
        </p:txBody>
      </p:sp>
      <p:cxnSp>
        <p:nvCxnSpPr>
          <p:cNvPr id="41" name="直接箭头连接符 40">
            <a:extLst>
              <a:ext uri="{FF2B5EF4-FFF2-40B4-BE49-F238E27FC236}">
                <a16:creationId xmlns:a16="http://schemas.microsoft.com/office/drawing/2014/main" id="{14A9AADB-C310-4116-AC8F-A2DB66B22A6C}"/>
              </a:ext>
            </a:extLst>
          </p:cNvPr>
          <p:cNvCxnSpPr>
            <a:cxnSpLocks/>
          </p:cNvCxnSpPr>
          <p:nvPr/>
        </p:nvCxnSpPr>
        <p:spPr>
          <a:xfrm flipH="1" flipV="1">
            <a:off x="11249169" y="3429000"/>
            <a:ext cx="6842" cy="599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278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9A652-0877-4FCE-B73C-232BFE3239B5}"/>
              </a:ext>
            </a:extLst>
          </p:cNvPr>
          <p:cNvSpPr>
            <a:spLocks noGrp="1"/>
          </p:cNvSpPr>
          <p:nvPr>
            <p:ph type="title"/>
          </p:nvPr>
        </p:nvSpPr>
        <p:spPr/>
        <p:txBody>
          <a:bodyPr/>
          <a:lstStyle/>
          <a:p>
            <a:r>
              <a:rPr lang="zh-CN" altLang="en-US" dirty="0"/>
              <a:t>神经网络简史（</a:t>
            </a:r>
            <a:r>
              <a:rPr lang="en-US" altLang="zh-CN" dirty="0"/>
              <a:t>1</a:t>
            </a:r>
            <a:r>
              <a:rPr lang="zh-CN" altLang="en-US" dirty="0"/>
              <a:t>）</a:t>
            </a:r>
          </a:p>
        </p:txBody>
      </p:sp>
      <p:cxnSp>
        <p:nvCxnSpPr>
          <p:cNvPr id="4" name="直接箭头连接符 3">
            <a:extLst>
              <a:ext uri="{FF2B5EF4-FFF2-40B4-BE49-F238E27FC236}">
                <a16:creationId xmlns:a16="http://schemas.microsoft.com/office/drawing/2014/main" id="{16A608D1-12EC-401B-A975-00A59D67BCF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F9DFA01-46ED-4BCD-BB9B-5B1EB58D84CE}"/>
              </a:ext>
            </a:extLst>
          </p:cNvPr>
          <p:cNvSpPr txBox="1"/>
          <p:nvPr/>
        </p:nvSpPr>
        <p:spPr>
          <a:xfrm>
            <a:off x="609688" y="1577218"/>
            <a:ext cx="1808034" cy="1815882"/>
          </a:xfrm>
          <a:prstGeom prst="rect">
            <a:avLst/>
          </a:prstGeom>
          <a:noFill/>
        </p:spPr>
        <p:txBody>
          <a:bodyPr wrap="square" rtlCol="0">
            <a:spAutoFit/>
          </a:bodyPr>
          <a:lstStyle/>
          <a:p>
            <a:r>
              <a:rPr lang="zh-CN" altLang="en-US" sz="1600" dirty="0"/>
              <a:t>麦卡洛克（神经科学家）和皮茨（数学家）</a:t>
            </a:r>
            <a:endParaRPr lang="en-US" altLang="zh-CN" sz="1600" dirty="0"/>
          </a:p>
          <a:p>
            <a:r>
              <a:rPr lang="en-US" altLang="zh-CN" sz="1600" dirty="0"/>
              <a:t>《A Logical Calculus of Ideas Immanent in Nervous Activity》</a:t>
            </a:r>
          </a:p>
        </p:txBody>
      </p:sp>
      <p:sp>
        <p:nvSpPr>
          <p:cNvPr id="6" name="椭圆 5">
            <a:extLst>
              <a:ext uri="{FF2B5EF4-FFF2-40B4-BE49-F238E27FC236}">
                <a16:creationId xmlns:a16="http://schemas.microsoft.com/office/drawing/2014/main" id="{110EBAAB-2E74-435D-A9AE-81F467E199EA}"/>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47B9B44-6CF4-4738-A045-E41127B9194B}"/>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01FFFC-6F59-4FB8-8B96-9B38A801F67B}"/>
              </a:ext>
            </a:extLst>
          </p:cNvPr>
          <p:cNvSpPr/>
          <p:nvPr/>
        </p:nvSpPr>
        <p:spPr>
          <a:xfrm>
            <a:off x="5086874"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CA3BE7-0447-4CAA-87E1-88E221C16598}"/>
              </a:ext>
            </a:extLst>
          </p:cNvPr>
          <p:cNvSpPr txBox="1"/>
          <p:nvPr/>
        </p:nvSpPr>
        <p:spPr>
          <a:xfrm>
            <a:off x="4164123" y="4339435"/>
            <a:ext cx="1970894" cy="2554545"/>
          </a:xfrm>
          <a:prstGeom prst="rect">
            <a:avLst/>
          </a:prstGeom>
          <a:noFill/>
        </p:spPr>
        <p:txBody>
          <a:bodyPr wrap="square" rtlCol="0">
            <a:spAutoFit/>
          </a:bodyPr>
          <a:lstStyle/>
          <a:p>
            <a:r>
              <a:rPr lang="zh-CN" altLang="en-US" sz="1600" dirty="0"/>
              <a:t>罗森布拉特</a:t>
            </a:r>
            <a:endParaRPr lang="en-US" altLang="zh-CN" sz="1600" dirty="0"/>
          </a:p>
          <a:p>
            <a:r>
              <a:rPr lang="zh-CN" altLang="en-US" sz="1600" dirty="0"/>
              <a:t>实验心理学家</a:t>
            </a:r>
            <a:endParaRPr lang="en-US" altLang="zh-CN" sz="1600" dirty="0"/>
          </a:p>
          <a:p>
            <a:r>
              <a:rPr lang="zh-CN" altLang="en-US" sz="1600" dirty="0"/>
              <a:t>模拟实现了叫“</a:t>
            </a:r>
            <a:r>
              <a:rPr lang="en-US" altLang="zh-CN" sz="1600" dirty="0"/>
              <a:t>perceptron</a:t>
            </a:r>
            <a:r>
              <a:rPr lang="zh-CN" altLang="en-US" sz="1600" dirty="0"/>
              <a:t>”的神经网络模型</a:t>
            </a:r>
            <a:endParaRPr lang="en-US" altLang="zh-CN" sz="1600" dirty="0"/>
          </a:p>
          <a:p>
            <a:r>
              <a:rPr lang="zh-CN" altLang="en-US" sz="1600" dirty="0"/>
              <a:t>证明单层网络在处理线性可分的模式识别问题时，可以收敛</a:t>
            </a:r>
            <a:endParaRPr lang="en-US" altLang="zh-CN" sz="1600" dirty="0"/>
          </a:p>
          <a:p>
            <a:endParaRPr lang="en-US" altLang="zh-CN" sz="1600" dirty="0"/>
          </a:p>
        </p:txBody>
      </p:sp>
      <p:sp>
        <p:nvSpPr>
          <p:cNvPr id="10" name="椭圆 9">
            <a:extLst>
              <a:ext uri="{FF2B5EF4-FFF2-40B4-BE49-F238E27FC236}">
                <a16:creationId xmlns:a16="http://schemas.microsoft.com/office/drawing/2014/main" id="{23310B34-41E4-48E2-B523-FF487B50FA8E}"/>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0A701A-9C0C-4F91-9167-A59E9F905329}"/>
              </a:ext>
            </a:extLst>
          </p:cNvPr>
          <p:cNvSpPr txBox="1"/>
          <p:nvPr/>
        </p:nvSpPr>
        <p:spPr>
          <a:xfrm>
            <a:off x="6311229" y="4915587"/>
            <a:ext cx="2494833" cy="1569660"/>
          </a:xfrm>
          <a:prstGeom prst="rect">
            <a:avLst/>
          </a:prstGeom>
          <a:noFill/>
        </p:spPr>
        <p:txBody>
          <a:bodyPr wrap="square" rtlCol="0">
            <a:spAutoFit/>
          </a:bodyPr>
          <a:lstStyle/>
          <a:p>
            <a:r>
              <a:rPr lang="zh-CN" altLang="en-US" sz="1600" dirty="0"/>
              <a:t>明斯基和佩珀特</a:t>
            </a:r>
            <a:endParaRPr lang="en-US" altLang="zh-CN" sz="1600" dirty="0"/>
          </a:p>
          <a:p>
            <a:r>
              <a:rPr lang="en-US" altLang="zh-CN" sz="1600" dirty="0"/>
              <a:t>《Perceptron: An Introduction to Computational  Geometry》</a:t>
            </a:r>
          </a:p>
          <a:p>
            <a:r>
              <a:rPr lang="zh-CN" altLang="en-US" sz="1600" dirty="0"/>
              <a:t>证明单层神经网络不能解决</a:t>
            </a:r>
            <a:r>
              <a:rPr lang="en-US" altLang="zh-CN" sz="1600" dirty="0"/>
              <a:t>XOR</a:t>
            </a:r>
            <a:r>
              <a:rPr lang="zh-CN" altLang="en-US" sz="1600" dirty="0"/>
              <a:t>（异或）问题</a:t>
            </a:r>
            <a:endParaRPr lang="en-US" altLang="zh-CN" sz="1600" dirty="0"/>
          </a:p>
        </p:txBody>
      </p:sp>
      <p:sp>
        <p:nvSpPr>
          <p:cNvPr id="12" name="文本框 11">
            <a:extLst>
              <a:ext uri="{FF2B5EF4-FFF2-40B4-BE49-F238E27FC236}">
                <a16:creationId xmlns:a16="http://schemas.microsoft.com/office/drawing/2014/main" id="{2BACED7E-89FD-4D46-B3A1-129CA435A0D6}"/>
              </a:ext>
            </a:extLst>
          </p:cNvPr>
          <p:cNvSpPr txBox="1"/>
          <p:nvPr/>
        </p:nvSpPr>
        <p:spPr>
          <a:xfrm>
            <a:off x="5289471" y="1609217"/>
            <a:ext cx="1970894" cy="1569660"/>
          </a:xfrm>
          <a:prstGeom prst="rect">
            <a:avLst/>
          </a:prstGeom>
          <a:noFill/>
        </p:spPr>
        <p:txBody>
          <a:bodyPr wrap="square" rtlCol="0">
            <a:spAutoFit/>
          </a:bodyPr>
          <a:lstStyle/>
          <a:p>
            <a:r>
              <a:rPr lang="zh-CN" altLang="en-US" sz="1600" dirty="0"/>
              <a:t>罗森布拉特</a:t>
            </a:r>
            <a:endParaRPr lang="en-US" altLang="zh-CN" sz="1600" dirty="0"/>
          </a:p>
          <a:p>
            <a:r>
              <a:rPr lang="en-US" altLang="zh-CN" sz="1600" dirty="0"/>
              <a:t>《Principle of </a:t>
            </a:r>
            <a:r>
              <a:rPr lang="en-US" altLang="zh-CN" sz="1600" dirty="0" err="1"/>
              <a:t>Neurodynamics</a:t>
            </a:r>
            <a:r>
              <a:rPr lang="en-US" altLang="zh-CN" sz="1600" dirty="0"/>
              <a:t>: Perceptron and the Theory of Brain </a:t>
            </a:r>
            <a:r>
              <a:rPr lang="en-US" altLang="zh-CN" sz="1600" dirty="0" err="1"/>
              <a:t>Mechianism</a:t>
            </a:r>
            <a:r>
              <a:rPr lang="en-US" altLang="zh-CN" sz="1600" dirty="0"/>
              <a:t>》</a:t>
            </a:r>
          </a:p>
        </p:txBody>
      </p:sp>
      <p:sp>
        <p:nvSpPr>
          <p:cNvPr id="13" name="文本框 12">
            <a:extLst>
              <a:ext uri="{FF2B5EF4-FFF2-40B4-BE49-F238E27FC236}">
                <a16:creationId xmlns:a16="http://schemas.microsoft.com/office/drawing/2014/main" id="{1D4186F8-227E-4D41-9790-185B6AB85844}"/>
              </a:ext>
            </a:extLst>
          </p:cNvPr>
          <p:cNvSpPr txBox="1"/>
          <p:nvPr/>
        </p:nvSpPr>
        <p:spPr>
          <a:xfrm>
            <a:off x="8977182" y="4662600"/>
            <a:ext cx="2007600" cy="1323439"/>
          </a:xfrm>
          <a:prstGeom prst="rect">
            <a:avLst/>
          </a:prstGeom>
          <a:noFill/>
        </p:spPr>
        <p:txBody>
          <a:bodyPr wrap="square" rtlCol="0">
            <a:spAutoFit/>
          </a:bodyPr>
          <a:lstStyle/>
          <a:p>
            <a:r>
              <a:rPr lang="zh-CN" altLang="en-US" sz="1600" dirty="0"/>
              <a:t>沃波斯的博士论文</a:t>
            </a:r>
            <a:endParaRPr lang="en-US" altLang="zh-CN" sz="1600" dirty="0"/>
          </a:p>
          <a:p>
            <a:r>
              <a:rPr lang="zh-CN" altLang="en-US" sz="1600" dirty="0"/>
              <a:t>证明了多加一层网络并利用“反向传播”学习方法，可以解决</a:t>
            </a:r>
            <a:r>
              <a:rPr lang="en-US" altLang="zh-CN" sz="1600" dirty="0"/>
              <a:t>XOR</a:t>
            </a:r>
            <a:r>
              <a:rPr lang="zh-CN" altLang="en-US" sz="1600" dirty="0"/>
              <a:t>问题</a:t>
            </a:r>
            <a:endParaRPr lang="en-US" altLang="zh-CN" sz="1600" dirty="0"/>
          </a:p>
        </p:txBody>
      </p:sp>
      <p:sp>
        <p:nvSpPr>
          <p:cNvPr id="14" name="椭圆 13">
            <a:extLst>
              <a:ext uri="{FF2B5EF4-FFF2-40B4-BE49-F238E27FC236}">
                <a16:creationId xmlns:a16="http://schemas.microsoft.com/office/drawing/2014/main" id="{1BC3BC7D-8FE9-41A6-B1E2-8950A8F46FF1}"/>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D0B9ADD3-2AD1-43CD-8363-E8D211E7828A}"/>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BB70D98-3C84-4845-B310-CB5012E2CC24}"/>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D996A7C-911D-41FE-9199-B6D9385A2572}"/>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5D9B58F-D1D0-4EF1-8827-E7A2729BBA07}"/>
              </a:ext>
            </a:extLst>
          </p:cNvPr>
          <p:cNvCxnSpPr>
            <a:cxnSpLocks/>
            <a:endCxn id="9" idx="0"/>
          </p:cNvCxnSpPr>
          <p:nvPr/>
        </p:nvCxnSpPr>
        <p:spPr>
          <a:xfrm>
            <a:off x="5127874" y="4078060"/>
            <a:ext cx="21696" cy="261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5D69836-F1C0-460B-AEB3-3189B210E155}"/>
              </a:ext>
            </a:extLst>
          </p:cNvPr>
          <p:cNvCxnSpPr>
            <a:cxnSpLocks/>
            <a:stCxn id="6" idx="0"/>
            <a:endCxn id="5" idx="2"/>
          </p:cNvCxnSpPr>
          <p:nvPr/>
        </p:nvCxnSpPr>
        <p:spPr>
          <a:xfrm flipH="1" flipV="1">
            <a:off x="1513705" y="3393100"/>
            <a:ext cx="1" cy="558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792F2F3-DF65-4EFE-976D-F06C54E88AC0}"/>
              </a:ext>
            </a:extLst>
          </p:cNvPr>
          <p:cNvSpPr txBox="1"/>
          <p:nvPr/>
        </p:nvSpPr>
        <p:spPr>
          <a:xfrm>
            <a:off x="1223325" y="4094190"/>
            <a:ext cx="823035" cy="369332"/>
          </a:xfrm>
          <a:prstGeom prst="rect">
            <a:avLst/>
          </a:prstGeom>
          <a:noFill/>
        </p:spPr>
        <p:txBody>
          <a:bodyPr wrap="square" rtlCol="0">
            <a:spAutoFit/>
          </a:bodyPr>
          <a:lstStyle/>
          <a:p>
            <a:r>
              <a:rPr lang="en-US" altLang="zh-CN" dirty="0"/>
              <a:t>1943</a:t>
            </a:r>
            <a:endParaRPr lang="zh-CN" altLang="en-US" dirty="0"/>
          </a:p>
        </p:txBody>
      </p:sp>
      <p:sp>
        <p:nvSpPr>
          <p:cNvPr id="22" name="文本框 21">
            <a:extLst>
              <a:ext uri="{FF2B5EF4-FFF2-40B4-BE49-F238E27FC236}">
                <a16:creationId xmlns:a16="http://schemas.microsoft.com/office/drawing/2014/main" id="{1322673B-4465-4690-88AD-BC44F4BB4744}"/>
              </a:ext>
            </a:extLst>
          </p:cNvPr>
          <p:cNvSpPr txBox="1"/>
          <p:nvPr/>
        </p:nvSpPr>
        <p:spPr>
          <a:xfrm>
            <a:off x="4824770" y="3595424"/>
            <a:ext cx="823035" cy="369332"/>
          </a:xfrm>
          <a:prstGeom prst="rect">
            <a:avLst/>
          </a:prstGeom>
          <a:noFill/>
        </p:spPr>
        <p:txBody>
          <a:bodyPr wrap="square" rtlCol="0">
            <a:spAutoFit/>
          </a:bodyPr>
          <a:lstStyle/>
          <a:p>
            <a:r>
              <a:rPr lang="en-US" altLang="zh-CN" dirty="0"/>
              <a:t>1957</a:t>
            </a:r>
            <a:endParaRPr lang="zh-CN" altLang="en-US" dirty="0"/>
          </a:p>
        </p:txBody>
      </p:sp>
      <p:sp>
        <p:nvSpPr>
          <p:cNvPr id="25" name="文本框 24">
            <a:extLst>
              <a:ext uri="{FF2B5EF4-FFF2-40B4-BE49-F238E27FC236}">
                <a16:creationId xmlns:a16="http://schemas.microsoft.com/office/drawing/2014/main" id="{13D7C591-58D3-4240-AAA6-1BA976B43942}"/>
              </a:ext>
            </a:extLst>
          </p:cNvPr>
          <p:cNvSpPr txBox="1"/>
          <p:nvPr/>
        </p:nvSpPr>
        <p:spPr>
          <a:xfrm>
            <a:off x="9094967" y="3602719"/>
            <a:ext cx="823035" cy="369332"/>
          </a:xfrm>
          <a:prstGeom prst="rect">
            <a:avLst/>
          </a:prstGeom>
          <a:noFill/>
        </p:spPr>
        <p:txBody>
          <a:bodyPr wrap="square" rtlCol="0">
            <a:spAutoFit/>
          </a:bodyPr>
          <a:lstStyle/>
          <a:p>
            <a:r>
              <a:rPr lang="en-US" altLang="zh-CN" dirty="0"/>
              <a:t>1974</a:t>
            </a:r>
            <a:endParaRPr lang="zh-CN" altLang="en-US" dirty="0"/>
          </a:p>
        </p:txBody>
      </p:sp>
      <p:sp>
        <p:nvSpPr>
          <p:cNvPr id="27" name="文本框 26">
            <a:extLst>
              <a:ext uri="{FF2B5EF4-FFF2-40B4-BE49-F238E27FC236}">
                <a16:creationId xmlns:a16="http://schemas.microsoft.com/office/drawing/2014/main" id="{5A9C6711-893D-4216-99BE-5C528EB11CAE}"/>
              </a:ext>
            </a:extLst>
          </p:cNvPr>
          <p:cNvSpPr txBox="1"/>
          <p:nvPr/>
        </p:nvSpPr>
        <p:spPr>
          <a:xfrm>
            <a:off x="2427168" y="1605612"/>
            <a:ext cx="1970893" cy="830997"/>
          </a:xfrm>
          <a:prstGeom prst="rect">
            <a:avLst/>
          </a:prstGeom>
          <a:noFill/>
        </p:spPr>
        <p:txBody>
          <a:bodyPr wrap="square" rtlCol="0">
            <a:spAutoFit/>
          </a:bodyPr>
          <a:lstStyle/>
          <a:p>
            <a:r>
              <a:rPr lang="zh-CN" altLang="en-US" sz="1600" dirty="0"/>
              <a:t>神经心理学家赫伯</a:t>
            </a:r>
            <a:endParaRPr lang="en-US" altLang="zh-CN" sz="1600" dirty="0"/>
          </a:p>
          <a:p>
            <a:r>
              <a:rPr lang="en-US" altLang="zh-CN" sz="1600" dirty="0"/>
              <a:t>《</a:t>
            </a:r>
            <a:r>
              <a:rPr lang="zh-CN" altLang="en-US" sz="1600" dirty="0"/>
              <a:t>行为组织学</a:t>
            </a:r>
            <a:r>
              <a:rPr lang="en-US" altLang="zh-CN" sz="1600" dirty="0"/>
              <a:t>》</a:t>
            </a:r>
          </a:p>
          <a:p>
            <a:r>
              <a:rPr lang="zh-CN" altLang="en-US" sz="1600" dirty="0"/>
              <a:t>赫伯法则</a:t>
            </a:r>
            <a:endParaRPr lang="en-US" altLang="zh-CN" sz="1600" dirty="0"/>
          </a:p>
        </p:txBody>
      </p:sp>
      <p:sp>
        <p:nvSpPr>
          <p:cNvPr id="28" name="椭圆 27">
            <a:extLst>
              <a:ext uri="{FF2B5EF4-FFF2-40B4-BE49-F238E27FC236}">
                <a16:creationId xmlns:a16="http://schemas.microsoft.com/office/drawing/2014/main" id="{1D625B9C-54AC-469B-82B2-4CFD00672CDD}"/>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920C75C-F9B2-48E8-A98B-C3D6A38D6259}"/>
              </a:ext>
            </a:extLst>
          </p:cNvPr>
          <p:cNvCxnSpPr>
            <a:cxnSpLocks/>
            <a:stCxn id="28" idx="0"/>
            <a:endCxn id="27" idx="2"/>
          </p:cNvCxnSpPr>
          <p:nvPr/>
        </p:nvCxnSpPr>
        <p:spPr>
          <a:xfrm flipH="1" flipV="1">
            <a:off x="3412615" y="2436609"/>
            <a:ext cx="7986" cy="1519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94D76C4-E1B8-45FD-84F8-7B5D5F2F9BEA}"/>
              </a:ext>
            </a:extLst>
          </p:cNvPr>
          <p:cNvSpPr txBox="1"/>
          <p:nvPr/>
        </p:nvSpPr>
        <p:spPr>
          <a:xfrm>
            <a:off x="3005134" y="4096923"/>
            <a:ext cx="823035" cy="369332"/>
          </a:xfrm>
          <a:prstGeom prst="rect">
            <a:avLst/>
          </a:prstGeom>
          <a:noFill/>
        </p:spPr>
        <p:txBody>
          <a:bodyPr wrap="square" rtlCol="0">
            <a:spAutoFit/>
          </a:bodyPr>
          <a:lstStyle/>
          <a:p>
            <a:r>
              <a:rPr lang="en-US" altLang="zh-CN" dirty="0"/>
              <a:t>1949</a:t>
            </a:r>
            <a:endParaRPr lang="zh-CN" altLang="en-US" dirty="0"/>
          </a:p>
        </p:txBody>
      </p:sp>
      <p:sp>
        <p:nvSpPr>
          <p:cNvPr id="32" name="文本框 31">
            <a:extLst>
              <a:ext uri="{FF2B5EF4-FFF2-40B4-BE49-F238E27FC236}">
                <a16:creationId xmlns:a16="http://schemas.microsoft.com/office/drawing/2014/main" id="{1FEE45BD-7C45-416C-B5C5-9348CDBCFD68}"/>
              </a:ext>
            </a:extLst>
          </p:cNvPr>
          <p:cNvSpPr txBox="1"/>
          <p:nvPr/>
        </p:nvSpPr>
        <p:spPr>
          <a:xfrm>
            <a:off x="1519885" y="4908821"/>
            <a:ext cx="2216092" cy="1323439"/>
          </a:xfrm>
          <a:prstGeom prst="rect">
            <a:avLst/>
          </a:prstGeom>
          <a:noFill/>
        </p:spPr>
        <p:txBody>
          <a:bodyPr wrap="square" rtlCol="0">
            <a:spAutoFit/>
          </a:bodyPr>
          <a:lstStyle/>
          <a:p>
            <a:r>
              <a:rPr lang="zh-CN" altLang="en-US" sz="1600" dirty="0"/>
              <a:t>阿比卜</a:t>
            </a:r>
            <a:endParaRPr lang="en-US" altLang="zh-CN" sz="1600" dirty="0"/>
          </a:p>
          <a:p>
            <a:r>
              <a:rPr lang="en-US" altLang="zh-CN" sz="1600" dirty="0"/>
              <a:t>《Finite Automata, Turing Machine, and Neural Networks》</a:t>
            </a:r>
          </a:p>
          <a:p>
            <a:r>
              <a:rPr lang="zh-CN" altLang="en-US" sz="1600" dirty="0"/>
              <a:t>创办了</a:t>
            </a:r>
            <a:r>
              <a:rPr lang="en-US" altLang="zh-CN" sz="1600" dirty="0"/>
              <a:t>MIT</a:t>
            </a:r>
            <a:r>
              <a:rPr lang="zh-CN" altLang="en-US" sz="1600" dirty="0"/>
              <a:t>的计算机系</a:t>
            </a:r>
            <a:endParaRPr lang="en-US" altLang="zh-CN" sz="1600" dirty="0"/>
          </a:p>
        </p:txBody>
      </p:sp>
      <p:sp>
        <p:nvSpPr>
          <p:cNvPr id="41" name="椭圆 40">
            <a:extLst>
              <a:ext uri="{FF2B5EF4-FFF2-40B4-BE49-F238E27FC236}">
                <a16:creationId xmlns:a16="http://schemas.microsoft.com/office/drawing/2014/main" id="{C223566D-D68F-4042-909D-4339F37E1927}"/>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00670B78-D6F6-4EAC-8959-465D46D7EFAD}"/>
              </a:ext>
            </a:extLst>
          </p:cNvPr>
          <p:cNvCxnSpPr>
            <a:cxnSpLocks/>
            <a:stCxn id="41"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9E3AE66-BD81-4784-86D4-506334863CE3}"/>
              </a:ext>
            </a:extLst>
          </p:cNvPr>
          <p:cNvSpPr txBox="1"/>
          <p:nvPr/>
        </p:nvSpPr>
        <p:spPr>
          <a:xfrm>
            <a:off x="5618272" y="4097443"/>
            <a:ext cx="823035" cy="369332"/>
          </a:xfrm>
          <a:prstGeom prst="rect">
            <a:avLst/>
          </a:prstGeom>
          <a:noFill/>
        </p:spPr>
        <p:txBody>
          <a:bodyPr wrap="square" rtlCol="0">
            <a:spAutoFit/>
          </a:bodyPr>
          <a:lstStyle/>
          <a:p>
            <a:r>
              <a:rPr lang="en-US" altLang="zh-CN" dirty="0"/>
              <a:t>1962</a:t>
            </a:r>
            <a:endParaRPr lang="zh-CN" altLang="en-US" dirty="0"/>
          </a:p>
        </p:txBody>
      </p:sp>
      <p:sp>
        <p:nvSpPr>
          <p:cNvPr id="46" name="文本框 45">
            <a:extLst>
              <a:ext uri="{FF2B5EF4-FFF2-40B4-BE49-F238E27FC236}">
                <a16:creationId xmlns:a16="http://schemas.microsoft.com/office/drawing/2014/main" id="{9EAEA5B3-5D2A-4112-B789-369EB4D8FDA2}"/>
              </a:ext>
            </a:extLst>
          </p:cNvPr>
          <p:cNvSpPr txBox="1"/>
          <p:nvPr/>
        </p:nvSpPr>
        <p:spPr>
          <a:xfrm>
            <a:off x="7436441" y="2637332"/>
            <a:ext cx="2132334" cy="584775"/>
          </a:xfrm>
          <a:prstGeom prst="rect">
            <a:avLst/>
          </a:prstGeom>
          <a:noFill/>
        </p:spPr>
        <p:txBody>
          <a:bodyPr wrap="square" rtlCol="0">
            <a:spAutoFit/>
          </a:bodyPr>
          <a:lstStyle/>
          <a:p>
            <a:r>
              <a:rPr lang="zh-CN" altLang="en-US" sz="1600" dirty="0"/>
              <a:t>罗森布拉特在</a:t>
            </a:r>
            <a:r>
              <a:rPr lang="en-US" altLang="zh-CN" sz="1600" dirty="0"/>
              <a:t>43</a:t>
            </a:r>
            <a:r>
              <a:rPr lang="zh-CN" altLang="en-US" sz="1600" dirty="0"/>
              <a:t>岁生日当天划船时淹死</a:t>
            </a:r>
            <a:endParaRPr lang="en-US" altLang="zh-CN" sz="1600" dirty="0"/>
          </a:p>
        </p:txBody>
      </p:sp>
      <p:cxnSp>
        <p:nvCxnSpPr>
          <p:cNvPr id="47" name="直接箭头连接符 46">
            <a:extLst>
              <a:ext uri="{FF2B5EF4-FFF2-40B4-BE49-F238E27FC236}">
                <a16:creationId xmlns:a16="http://schemas.microsoft.com/office/drawing/2014/main" id="{2774D2F1-A1DC-4BD7-A3D4-37B8E1241FCB}"/>
              </a:ext>
            </a:extLst>
          </p:cNvPr>
          <p:cNvCxnSpPr>
            <a:cxnSpLocks/>
          </p:cNvCxnSpPr>
          <p:nvPr/>
        </p:nvCxnSpPr>
        <p:spPr>
          <a:xfrm flipH="1" flipV="1">
            <a:off x="8389176" y="3189456"/>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51B6206-DEE8-4A4F-A82F-E2028BAE08EB}"/>
              </a:ext>
            </a:extLst>
          </p:cNvPr>
          <p:cNvSpPr txBox="1"/>
          <p:nvPr/>
        </p:nvSpPr>
        <p:spPr>
          <a:xfrm>
            <a:off x="8072735" y="4025806"/>
            <a:ext cx="823035" cy="369332"/>
          </a:xfrm>
          <a:prstGeom prst="rect">
            <a:avLst/>
          </a:prstGeom>
          <a:noFill/>
        </p:spPr>
        <p:txBody>
          <a:bodyPr wrap="square" rtlCol="0">
            <a:spAutoFit/>
          </a:bodyPr>
          <a:lstStyle/>
          <a:p>
            <a:r>
              <a:rPr lang="en-US" altLang="zh-CN" dirty="0"/>
              <a:t>1971</a:t>
            </a:r>
            <a:endParaRPr lang="zh-CN" altLang="en-US" dirty="0"/>
          </a:p>
        </p:txBody>
      </p:sp>
      <p:sp>
        <p:nvSpPr>
          <p:cNvPr id="33" name="文本框 32">
            <a:extLst>
              <a:ext uri="{FF2B5EF4-FFF2-40B4-BE49-F238E27FC236}">
                <a16:creationId xmlns:a16="http://schemas.microsoft.com/office/drawing/2014/main" id="{05AF2679-F1E1-46DC-AC10-AA87825F5413}"/>
              </a:ext>
            </a:extLst>
          </p:cNvPr>
          <p:cNvSpPr txBox="1"/>
          <p:nvPr/>
        </p:nvSpPr>
        <p:spPr>
          <a:xfrm>
            <a:off x="9350525" y="1593258"/>
            <a:ext cx="2494833" cy="1323439"/>
          </a:xfrm>
          <a:prstGeom prst="rect">
            <a:avLst/>
          </a:prstGeom>
          <a:noFill/>
        </p:spPr>
        <p:txBody>
          <a:bodyPr wrap="square" rtlCol="0">
            <a:spAutoFit/>
          </a:bodyPr>
          <a:lstStyle/>
          <a:p>
            <a:r>
              <a:rPr lang="zh-CN" altLang="en-US" sz="1600" dirty="0"/>
              <a:t>胡贝尔和威瑟尔</a:t>
            </a:r>
            <a:endParaRPr lang="en-US" altLang="zh-CN" sz="1600" dirty="0"/>
          </a:p>
          <a:p>
            <a:r>
              <a:rPr lang="zh-CN" altLang="en-US" sz="1600" dirty="0"/>
              <a:t>对视网膜和视觉皮层中神经细胞的信息处理模式做了深入研究，获得</a:t>
            </a:r>
            <a:r>
              <a:rPr lang="en-US" altLang="zh-CN" sz="1600" dirty="0"/>
              <a:t>1981</a:t>
            </a:r>
            <a:r>
              <a:rPr lang="zh-CN" altLang="en-US" sz="1600" dirty="0"/>
              <a:t>年的诺贝尔医学奖</a:t>
            </a:r>
            <a:endParaRPr lang="en-US" altLang="zh-CN" sz="1600" dirty="0"/>
          </a:p>
        </p:txBody>
      </p:sp>
    </p:spTree>
    <p:extLst>
      <p:ext uri="{BB962C8B-B14F-4D97-AF65-F5344CB8AC3E}">
        <p14:creationId xmlns:p14="http://schemas.microsoft.com/office/powerpoint/2010/main" val="103799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68879E4-CCDF-4C5F-9003-8D787A29FD90}"/>
              </a:ext>
            </a:extLst>
          </p:cNvPr>
          <p:cNvSpPr>
            <a:spLocks noGrp="1"/>
          </p:cNvSpPr>
          <p:nvPr>
            <p:ph type="title"/>
          </p:nvPr>
        </p:nvSpPr>
        <p:spPr/>
        <p:txBody>
          <a:bodyPr/>
          <a:lstStyle/>
          <a:p>
            <a:r>
              <a:rPr lang="zh-CN" altLang="en-US" dirty="0"/>
              <a:t>脑科学的发现（宏观）</a:t>
            </a:r>
          </a:p>
        </p:txBody>
      </p:sp>
      <p:pic>
        <p:nvPicPr>
          <p:cNvPr id="2050" name="Picture 2">
            <a:extLst>
              <a:ext uri="{FF2B5EF4-FFF2-40B4-BE49-F238E27FC236}">
                <a16:creationId xmlns:a16="http://schemas.microsoft.com/office/drawing/2014/main" id="{728063A0-FC3A-4844-B119-F396466CA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71" y="1768187"/>
            <a:ext cx="8550858" cy="504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2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2B085-B400-40FC-AA4C-D1CAD6ED3EF6}"/>
              </a:ext>
            </a:extLst>
          </p:cNvPr>
          <p:cNvSpPr>
            <a:spLocks noGrp="1"/>
          </p:cNvSpPr>
          <p:nvPr>
            <p:ph type="title"/>
          </p:nvPr>
        </p:nvSpPr>
        <p:spPr/>
        <p:txBody>
          <a:bodyPr/>
          <a:lstStyle/>
          <a:p>
            <a:r>
              <a:rPr lang="zh-CN" altLang="en-US" dirty="0"/>
              <a:t>脑科学的发现（微观）</a:t>
            </a:r>
          </a:p>
        </p:txBody>
      </p:sp>
      <p:pic>
        <p:nvPicPr>
          <p:cNvPr id="3074" name="Picture 2">
            <a:extLst>
              <a:ext uri="{FF2B5EF4-FFF2-40B4-BE49-F238E27FC236}">
                <a16:creationId xmlns:a16="http://schemas.microsoft.com/office/drawing/2014/main" id="{65EE84BF-98E4-4F8C-91DF-97BCA4749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026" y="1690688"/>
            <a:ext cx="8977947" cy="492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36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84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altLang="zh-CN" sz="3000" dirty="0">
                <a:solidFill>
                  <a:schemeClr val="bg1"/>
                </a:solidFill>
              </a:rPr>
              <a:t>1996-2003</a:t>
            </a:r>
            <a:r>
              <a:rPr lang="zh-CN" altLang="en-US" sz="3000" dirty="0">
                <a:solidFill>
                  <a:schemeClr val="bg1"/>
                </a:solidFill>
              </a:rPr>
              <a:t>，本科和硕士，清华大学</a:t>
            </a:r>
            <a:endParaRPr lang="en-US" altLang="zh-CN" sz="3000" dirty="0">
              <a:solidFill>
                <a:schemeClr val="bg1"/>
              </a:solidFill>
            </a:endParaRPr>
          </a:p>
          <a:p>
            <a:endParaRPr lang="en-US" altLang="zh-CN" sz="3000" dirty="0">
              <a:solidFill>
                <a:schemeClr val="bg1"/>
              </a:solidFill>
            </a:endParaRPr>
          </a:p>
          <a:p>
            <a:r>
              <a:rPr lang="en-US" altLang="zh-CN" sz="3000" dirty="0">
                <a:solidFill>
                  <a:schemeClr val="bg1"/>
                </a:solidFill>
              </a:rPr>
              <a:t>2006-2011</a:t>
            </a:r>
            <a:r>
              <a:rPr lang="zh-CN" altLang="en-US" sz="3000" dirty="0">
                <a:solidFill>
                  <a:schemeClr val="bg1"/>
                </a:solidFill>
              </a:rPr>
              <a:t>，博士，上海交通大学</a:t>
            </a:r>
            <a:endParaRPr lang="en-US" altLang="zh-CN" sz="3000" dirty="0">
              <a:solidFill>
                <a:schemeClr val="bg1"/>
              </a:solidFill>
            </a:endParaRPr>
          </a:p>
          <a:p>
            <a:endParaRPr lang="en-US" altLang="zh-CN" sz="3000" dirty="0">
              <a:solidFill>
                <a:schemeClr val="bg1"/>
              </a:solidFill>
            </a:endParaRPr>
          </a:p>
          <a:p>
            <a:r>
              <a:rPr lang="en-US" altLang="zh-CN" sz="3000" dirty="0">
                <a:solidFill>
                  <a:schemeClr val="bg1"/>
                </a:solidFill>
              </a:rPr>
              <a:t>2003-2017</a:t>
            </a:r>
            <a:r>
              <a:rPr lang="zh-CN" altLang="en-US" sz="3000" dirty="0">
                <a:solidFill>
                  <a:schemeClr val="bg1"/>
                </a:solidFill>
              </a:rPr>
              <a:t>，主管研究员，微软亚洲研究院</a:t>
            </a:r>
            <a:endParaRPr lang="en-US" altLang="zh-CN" sz="3000" dirty="0">
              <a:solidFill>
                <a:schemeClr val="bg1"/>
              </a:solidFill>
            </a:endParaRPr>
          </a:p>
          <a:p>
            <a:endParaRPr lang="en-US" altLang="zh-CN" sz="3000" dirty="0">
              <a:solidFill>
                <a:schemeClr val="bg1"/>
              </a:solidFill>
            </a:endParaRPr>
          </a:p>
          <a:p>
            <a:r>
              <a:rPr lang="en-US" altLang="zh-CN" sz="3000" dirty="0">
                <a:solidFill>
                  <a:schemeClr val="bg1"/>
                </a:solidFill>
              </a:rPr>
              <a:t>2017-2020</a:t>
            </a:r>
            <a:r>
              <a:rPr lang="zh-CN" altLang="en-US" sz="3000" dirty="0">
                <a:solidFill>
                  <a:schemeClr val="bg1"/>
                </a:solidFill>
              </a:rPr>
              <a:t>，微软小冰首席科学家，微软（亚洲）互联网工程院</a:t>
            </a:r>
            <a:endParaRPr lang="en-US" altLang="zh-CN" sz="3000" dirty="0">
              <a:solidFill>
                <a:schemeClr val="bg1"/>
              </a:solidFill>
            </a:endParaRPr>
          </a:p>
          <a:p>
            <a:endParaRPr lang="en-US" altLang="zh-CN" sz="3000" dirty="0">
              <a:solidFill>
                <a:schemeClr val="bg1"/>
              </a:solidFill>
            </a:endParaRPr>
          </a:p>
          <a:p>
            <a:r>
              <a:rPr lang="en-US" altLang="zh-CN" sz="3000" dirty="0">
                <a:solidFill>
                  <a:schemeClr val="bg1"/>
                </a:solidFill>
              </a:rPr>
              <a:t>2020</a:t>
            </a:r>
            <a:r>
              <a:rPr lang="zh-CN" altLang="en-US" sz="3000" dirty="0">
                <a:solidFill>
                  <a:schemeClr val="bg1"/>
                </a:solidFill>
              </a:rPr>
              <a:t>至今，长聘副教授，中国人民大学高瓴人工智能学院</a:t>
            </a:r>
            <a:endParaRPr lang="en-US" altLang="zh-CN" sz="3000" dirty="0">
              <a:solidFill>
                <a:schemeClr val="bg1"/>
              </a:solidFill>
            </a:endParaRPr>
          </a:p>
          <a:p>
            <a:endParaRPr lang="en-US" altLang="zh-CN" sz="2400" dirty="0">
              <a:solidFill>
                <a:schemeClr val="bg1"/>
              </a:solidFill>
            </a:endParaRPr>
          </a:p>
          <a:p>
            <a:pPr marL="0" indent="0">
              <a:buNone/>
            </a:pPr>
            <a:endParaRPr lang="en-US" altLang="zh-CN" sz="2400" dirty="0">
              <a:solidFill>
                <a:schemeClr val="bg1"/>
              </a:solidFill>
            </a:endParaRPr>
          </a:p>
          <a:p>
            <a:endParaRPr lang="en-US" altLang="zh-CN" sz="2400" dirty="0">
              <a:solidFill>
                <a:schemeClr val="bg1"/>
              </a:solidFill>
            </a:endParaRPr>
          </a:p>
        </p:txBody>
      </p:sp>
      <p:sp>
        <p:nvSpPr>
          <p:cNvPr id="5" name="标题 4">
            <a:extLst>
              <a:ext uri="{FF2B5EF4-FFF2-40B4-BE49-F238E27FC236}">
                <a16:creationId xmlns:a16="http://schemas.microsoft.com/office/drawing/2014/main" id="{3C96A767-E16B-CC80-5B20-4FADB2ED8FBE}"/>
              </a:ext>
            </a:extLst>
          </p:cNvPr>
          <p:cNvSpPr>
            <a:spLocks noGrp="1"/>
          </p:cNvSpPr>
          <p:nvPr>
            <p:ph type="title"/>
          </p:nvPr>
        </p:nvSpPr>
        <p:spPr/>
        <p:txBody>
          <a:bodyPr/>
          <a:lstStyle/>
          <a:p>
            <a:pPr algn="ctr"/>
            <a:r>
              <a:rPr lang="zh-CN" altLang="en-US" dirty="0">
                <a:solidFill>
                  <a:schemeClr val="bg1"/>
                </a:solidFill>
              </a:rPr>
              <a:t>我的简历</a:t>
            </a:r>
          </a:p>
        </p:txBody>
      </p:sp>
    </p:spTree>
    <p:extLst>
      <p:ext uri="{BB962C8B-B14F-4D97-AF65-F5344CB8AC3E}">
        <p14:creationId xmlns:p14="http://schemas.microsoft.com/office/powerpoint/2010/main" val="147093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8A376-0A1E-4734-9C90-9F75A55D8F51}"/>
              </a:ext>
            </a:extLst>
          </p:cNvPr>
          <p:cNvSpPr>
            <a:spLocks noGrp="1"/>
          </p:cNvSpPr>
          <p:nvPr>
            <p:ph type="title"/>
          </p:nvPr>
        </p:nvSpPr>
        <p:spPr/>
        <p:txBody>
          <a:bodyPr/>
          <a:lstStyle/>
          <a:p>
            <a:r>
              <a:rPr lang="zh-CN" altLang="en-US" dirty="0"/>
              <a:t>脑科学的发现（介观）</a:t>
            </a:r>
          </a:p>
        </p:txBody>
      </p:sp>
      <p:sp>
        <p:nvSpPr>
          <p:cNvPr id="3" name="内容占位符 2">
            <a:extLst>
              <a:ext uri="{FF2B5EF4-FFF2-40B4-BE49-F238E27FC236}">
                <a16:creationId xmlns:a16="http://schemas.microsoft.com/office/drawing/2014/main" id="{ADB010A0-D4FE-4554-8EFE-50E70F455AB8}"/>
              </a:ext>
            </a:extLst>
          </p:cNvPr>
          <p:cNvSpPr>
            <a:spLocks noGrp="1"/>
          </p:cNvSpPr>
          <p:nvPr>
            <p:ph idx="1"/>
          </p:nvPr>
        </p:nvSpPr>
        <p:spPr/>
        <p:txBody>
          <a:bodyPr>
            <a:normAutofit/>
          </a:bodyPr>
          <a:lstStyle/>
          <a:p>
            <a:pPr>
              <a:lnSpc>
                <a:spcPts val="3840"/>
              </a:lnSpc>
            </a:pPr>
            <a:r>
              <a:rPr lang="zh-CN" altLang="en-US" sz="3200" b="0" i="0" dirty="0">
                <a:effectLst/>
                <a:latin typeface="-apple-system"/>
              </a:rPr>
              <a:t>神经的可塑性：赫伯法则</a:t>
            </a:r>
            <a:r>
              <a:rPr lang="en-US" altLang="zh-CN" sz="3200" b="0" i="0" dirty="0">
                <a:effectLst/>
                <a:latin typeface="-apple-system"/>
              </a:rPr>
              <a:t>(Hebbian rule)</a:t>
            </a:r>
          </a:p>
          <a:p>
            <a:pPr lvl="1">
              <a:lnSpc>
                <a:spcPts val="3840"/>
              </a:lnSpc>
            </a:pPr>
            <a:r>
              <a:rPr lang="zh-CN" altLang="en-US" sz="2800" b="0" i="0" dirty="0">
                <a:effectLst/>
                <a:latin typeface="-apple-system"/>
              </a:rPr>
              <a:t>同时被激活的神经元之间的连接被强化，产生新的链路，形成新的记忆 </a:t>
            </a:r>
            <a:r>
              <a:rPr lang="en-US" altLang="zh-CN" sz="2800" b="0" i="0" dirty="0">
                <a:effectLst/>
                <a:latin typeface="-apple-system"/>
              </a:rPr>
              <a:t>(fire together, wire together)</a:t>
            </a:r>
          </a:p>
          <a:p>
            <a:pPr lvl="1">
              <a:lnSpc>
                <a:spcPts val="3840"/>
              </a:lnSpc>
            </a:pPr>
            <a:r>
              <a:rPr lang="zh-CN" altLang="en-US" sz="2800" b="0" i="0" dirty="0">
                <a:effectLst/>
                <a:latin typeface="-apple-system"/>
              </a:rPr>
              <a:t>对概念的记忆存储于由密切连接的神经元组成的细胞群中，激活其中的部分神经元可以唤起对整个概念的记忆</a:t>
            </a:r>
            <a:endParaRPr lang="en-US" altLang="zh-CN" sz="2800" b="0" i="0" dirty="0">
              <a:effectLst/>
              <a:latin typeface="-apple-system"/>
            </a:endParaRPr>
          </a:p>
        </p:txBody>
      </p:sp>
    </p:spTree>
    <p:extLst>
      <p:ext uri="{BB962C8B-B14F-4D97-AF65-F5344CB8AC3E}">
        <p14:creationId xmlns:p14="http://schemas.microsoft.com/office/powerpoint/2010/main" val="59888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CF00D-E117-4AAC-9E03-17CA73451F22}"/>
              </a:ext>
            </a:extLst>
          </p:cNvPr>
          <p:cNvSpPr>
            <a:spLocks noGrp="1"/>
          </p:cNvSpPr>
          <p:nvPr>
            <p:ph type="title"/>
          </p:nvPr>
        </p:nvSpPr>
        <p:spPr/>
        <p:txBody>
          <a:bodyPr/>
          <a:lstStyle/>
          <a:p>
            <a:r>
              <a:rPr lang="zh-CN" altLang="en-US" dirty="0"/>
              <a:t>人脑</a:t>
            </a:r>
          </a:p>
        </p:txBody>
      </p:sp>
      <p:sp>
        <p:nvSpPr>
          <p:cNvPr id="3" name="内容占位符 2">
            <a:extLst>
              <a:ext uri="{FF2B5EF4-FFF2-40B4-BE49-F238E27FC236}">
                <a16:creationId xmlns:a16="http://schemas.microsoft.com/office/drawing/2014/main" id="{7874BEAB-3984-453D-9DC0-6F42F2DBBF9D}"/>
              </a:ext>
            </a:extLst>
          </p:cNvPr>
          <p:cNvSpPr>
            <a:spLocks noGrp="1"/>
          </p:cNvSpPr>
          <p:nvPr>
            <p:ph idx="1"/>
          </p:nvPr>
        </p:nvSpPr>
        <p:spPr/>
        <p:txBody>
          <a:bodyPr>
            <a:normAutofit/>
          </a:bodyPr>
          <a:lstStyle/>
          <a:p>
            <a:pPr>
              <a:lnSpc>
                <a:spcPts val="3840"/>
              </a:lnSpc>
            </a:pPr>
            <a:r>
              <a:rPr lang="zh-CN" altLang="en-US" sz="3200" b="0" i="0" dirty="0">
                <a:effectLst/>
                <a:latin typeface="-apple-system"/>
              </a:rPr>
              <a:t>一个由庞大复杂网络组成的信息处理系统，它通过神经元之间的信号传递实现信息处理，具有以下特点 ：</a:t>
            </a:r>
            <a:endParaRPr lang="en-US" altLang="zh-CN" sz="3200" b="0" i="0" dirty="0">
              <a:effectLst/>
              <a:latin typeface="-apple-system"/>
            </a:endParaRPr>
          </a:p>
          <a:p>
            <a:pPr lvl="1">
              <a:lnSpc>
                <a:spcPts val="3840"/>
              </a:lnSpc>
            </a:pPr>
            <a:r>
              <a:rPr lang="zh-CN" altLang="en-US" sz="2800" b="0" i="0" dirty="0">
                <a:effectLst/>
                <a:latin typeface="-apple-system"/>
              </a:rPr>
              <a:t>处理速度并不很快</a:t>
            </a:r>
            <a:endParaRPr lang="en-US" altLang="zh-CN" sz="2800" b="0" i="0" dirty="0">
              <a:effectLst/>
              <a:latin typeface="-apple-system"/>
            </a:endParaRPr>
          </a:p>
          <a:p>
            <a:pPr lvl="1">
              <a:lnSpc>
                <a:spcPts val="3840"/>
              </a:lnSpc>
            </a:pPr>
            <a:r>
              <a:rPr lang="zh-CN" altLang="en-US" sz="2800" b="0" i="0" dirty="0">
                <a:effectLst/>
                <a:latin typeface="-apple-system"/>
              </a:rPr>
              <a:t>进行的是并行处理</a:t>
            </a:r>
            <a:endParaRPr lang="en-US" altLang="zh-CN" sz="2800" b="0" i="0" dirty="0">
              <a:effectLst/>
              <a:latin typeface="-apple-system"/>
            </a:endParaRPr>
          </a:p>
          <a:p>
            <a:pPr lvl="1">
              <a:lnSpc>
                <a:spcPts val="3840"/>
              </a:lnSpc>
            </a:pPr>
            <a:r>
              <a:rPr lang="zh-CN" altLang="en-US" sz="2800" b="0" i="0" dirty="0">
                <a:effectLst/>
                <a:latin typeface="-apple-system"/>
              </a:rPr>
              <a:t>计算与存储融合在一起</a:t>
            </a:r>
            <a:endParaRPr lang="en-US" altLang="zh-CN" sz="2800" b="0" i="0" dirty="0">
              <a:effectLst/>
              <a:latin typeface="-apple-system"/>
            </a:endParaRPr>
          </a:p>
          <a:p>
            <a:pPr lvl="1">
              <a:lnSpc>
                <a:spcPts val="3840"/>
              </a:lnSpc>
            </a:pPr>
            <a:r>
              <a:rPr lang="zh-CN" altLang="en-US" sz="2800" b="0" i="0" dirty="0">
                <a:effectLst/>
                <a:latin typeface="-apple-system"/>
              </a:rPr>
              <a:t>拥有自学习能力</a:t>
            </a:r>
            <a:endParaRPr lang="zh-CN" altLang="en-US" sz="2800" dirty="0"/>
          </a:p>
        </p:txBody>
      </p:sp>
    </p:spTree>
    <p:extLst>
      <p:ext uri="{BB962C8B-B14F-4D97-AF65-F5344CB8AC3E}">
        <p14:creationId xmlns:p14="http://schemas.microsoft.com/office/powerpoint/2010/main" val="214362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782BC-4B1D-451D-8F22-96FB2AD4B8FD}"/>
              </a:ext>
            </a:extLst>
          </p:cNvPr>
          <p:cNvSpPr>
            <a:spLocks noGrp="1"/>
          </p:cNvSpPr>
          <p:nvPr>
            <p:ph type="title"/>
          </p:nvPr>
        </p:nvSpPr>
        <p:spPr/>
        <p:txBody>
          <a:bodyPr/>
          <a:lstStyle/>
          <a:p>
            <a:r>
              <a:rPr lang="zh-CN" altLang="en-US" dirty="0"/>
              <a:t>智能的进化</a:t>
            </a:r>
          </a:p>
        </p:txBody>
      </p:sp>
      <p:sp>
        <p:nvSpPr>
          <p:cNvPr id="3" name="内容占位符 2">
            <a:extLst>
              <a:ext uri="{FF2B5EF4-FFF2-40B4-BE49-F238E27FC236}">
                <a16:creationId xmlns:a16="http://schemas.microsoft.com/office/drawing/2014/main" id="{7C1F0730-69C0-4DF3-B029-02DFD611260D}"/>
              </a:ext>
            </a:extLst>
          </p:cNvPr>
          <p:cNvSpPr>
            <a:spLocks noGrp="1"/>
          </p:cNvSpPr>
          <p:nvPr>
            <p:ph idx="1"/>
          </p:nvPr>
        </p:nvSpPr>
        <p:spPr/>
        <p:txBody>
          <a:bodyPr/>
          <a:lstStyle/>
          <a:p>
            <a:r>
              <a:rPr lang="zh-CN" altLang="en-US" dirty="0"/>
              <a:t>人脑中有</a:t>
            </a:r>
            <a:r>
              <a:rPr lang="en-US" altLang="zh-CN" dirty="0"/>
              <a:t>860</a:t>
            </a:r>
            <a:r>
              <a:rPr lang="zh-CN" altLang="en-US" dirty="0"/>
              <a:t>亿个神经元，大脑皮层中有</a:t>
            </a:r>
            <a:r>
              <a:rPr lang="en-US" altLang="zh-CN" dirty="0"/>
              <a:t>160</a:t>
            </a:r>
            <a:r>
              <a:rPr lang="zh-CN" altLang="en-US" dirty="0"/>
              <a:t>亿个神经元</a:t>
            </a:r>
            <a:endParaRPr lang="en-US" altLang="zh-CN" dirty="0"/>
          </a:p>
          <a:p>
            <a:r>
              <a:rPr lang="zh-CN" altLang="en-US" dirty="0"/>
              <a:t>大象的脑子中有</a:t>
            </a:r>
            <a:r>
              <a:rPr lang="en-US" altLang="zh-CN" dirty="0"/>
              <a:t>2570</a:t>
            </a:r>
            <a:r>
              <a:rPr lang="zh-CN" altLang="en-US" dirty="0"/>
              <a:t>亿个神经元，大脑皮层有</a:t>
            </a:r>
            <a:r>
              <a:rPr lang="en-US" altLang="zh-CN" dirty="0"/>
              <a:t>56</a:t>
            </a:r>
            <a:r>
              <a:rPr lang="zh-CN" altLang="en-US" dirty="0"/>
              <a:t>亿个神经元</a:t>
            </a:r>
            <a:endParaRPr lang="en-US" altLang="zh-CN" dirty="0"/>
          </a:p>
        </p:txBody>
      </p:sp>
      <p:pic>
        <p:nvPicPr>
          <p:cNvPr id="4" name="图片 3">
            <a:extLst>
              <a:ext uri="{FF2B5EF4-FFF2-40B4-BE49-F238E27FC236}">
                <a16:creationId xmlns:a16="http://schemas.microsoft.com/office/drawing/2014/main" id="{46DFFB6F-1297-41C1-B4CD-5D3258B957AF}"/>
              </a:ext>
            </a:extLst>
          </p:cNvPr>
          <p:cNvPicPr>
            <a:picLocks noChangeAspect="1"/>
          </p:cNvPicPr>
          <p:nvPr/>
        </p:nvPicPr>
        <p:blipFill>
          <a:blip r:embed="rId3"/>
          <a:stretch>
            <a:fillRect/>
          </a:stretch>
        </p:blipFill>
        <p:spPr>
          <a:xfrm>
            <a:off x="2858703" y="2945653"/>
            <a:ext cx="6474594" cy="3636964"/>
          </a:xfrm>
          <a:prstGeom prst="rect">
            <a:avLst/>
          </a:prstGeom>
        </p:spPr>
      </p:pic>
    </p:spTree>
    <p:extLst>
      <p:ext uri="{BB962C8B-B14F-4D97-AF65-F5344CB8AC3E}">
        <p14:creationId xmlns:p14="http://schemas.microsoft.com/office/powerpoint/2010/main" val="17110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9A652-0877-4FCE-B73C-232BFE3239B5}"/>
              </a:ext>
            </a:extLst>
          </p:cNvPr>
          <p:cNvSpPr>
            <a:spLocks noGrp="1"/>
          </p:cNvSpPr>
          <p:nvPr>
            <p:ph type="title"/>
          </p:nvPr>
        </p:nvSpPr>
        <p:spPr/>
        <p:txBody>
          <a:bodyPr/>
          <a:lstStyle/>
          <a:p>
            <a:r>
              <a:rPr lang="zh-CN" altLang="en-US" dirty="0"/>
              <a:t>神经网络简史（</a:t>
            </a:r>
            <a:r>
              <a:rPr lang="en-US" altLang="zh-CN" dirty="0"/>
              <a:t>1</a:t>
            </a:r>
            <a:r>
              <a:rPr lang="zh-CN" altLang="en-US" dirty="0"/>
              <a:t>）</a:t>
            </a:r>
          </a:p>
        </p:txBody>
      </p:sp>
      <p:cxnSp>
        <p:nvCxnSpPr>
          <p:cNvPr id="4" name="直接箭头连接符 3">
            <a:extLst>
              <a:ext uri="{FF2B5EF4-FFF2-40B4-BE49-F238E27FC236}">
                <a16:creationId xmlns:a16="http://schemas.microsoft.com/office/drawing/2014/main" id="{16A608D1-12EC-401B-A975-00A59D67BCF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F9DFA01-46ED-4BCD-BB9B-5B1EB58D84CE}"/>
              </a:ext>
            </a:extLst>
          </p:cNvPr>
          <p:cNvSpPr txBox="1"/>
          <p:nvPr/>
        </p:nvSpPr>
        <p:spPr>
          <a:xfrm>
            <a:off x="609688" y="1577218"/>
            <a:ext cx="1808034" cy="1815882"/>
          </a:xfrm>
          <a:prstGeom prst="rect">
            <a:avLst/>
          </a:prstGeom>
          <a:noFill/>
        </p:spPr>
        <p:txBody>
          <a:bodyPr wrap="square" rtlCol="0">
            <a:spAutoFit/>
          </a:bodyPr>
          <a:lstStyle/>
          <a:p>
            <a:r>
              <a:rPr lang="zh-CN" altLang="en-US" sz="1600" dirty="0"/>
              <a:t>麦卡洛克（神经科学家）和皮茨（数学家）</a:t>
            </a:r>
            <a:endParaRPr lang="en-US" altLang="zh-CN" sz="1600" dirty="0"/>
          </a:p>
          <a:p>
            <a:r>
              <a:rPr lang="en-US" altLang="zh-CN" sz="1600" dirty="0"/>
              <a:t>《A Logical Calculus of Ideas Immanent in Nervous Activity》</a:t>
            </a:r>
          </a:p>
        </p:txBody>
      </p:sp>
      <p:sp>
        <p:nvSpPr>
          <p:cNvPr id="6" name="椭圆 5">
            <a:extLst>
              <a:ext uri="{FF2B5EF4-FFF2-40B4-BE49-F238E27FC236}">
                <a16:creationId xmlns:a16="http://schemas.microsoft.com/office/drawing/2014/main" id="{110EBAAB-2E74-435D-A9AE-81F467E199EA}"/>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47B9B44-6CF4-4738-A045-E41127B9194B}"/>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01FFFC-6F59-4FB8-8B96-9B38A801F67B}"/>
              </a:ext>
            </a:extLst>
          </p:cNvPr>
          <p:cNvSpPr/>
          <p:nvPr/>
        </p:nvSpPr>
        <p:spPr>
          <a:xfrm>
            <a:off x="5086874"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CA3BE7-0447-4CAA-87E1-88E221C16598}"/>
              </a:ext>
            </a:extLst>
          </p:cNvPr>
          <p:cNvSpPr txBox="1"/>
          <p:nvPr/>
        </p:nvSpPr>
        <p:spPr>
          <a:xfrm>
            <a:off x="4164123" y="4339435"/>
            <a:ext cx="1970894" cy="2554545"/>
          </a:xfrm>
          <a:prstGeom prst="rect">
            <a:avLst/>
          </a:prstGeom>
          <a:noFill/>
        </p:spPr>
        <p:txBody>
          <a:bodyPr wrap="square" rtlCol="0">
            <a:spAutoFit/>
          </a:bodyPr>
          <a:lstStyle/>
          <a:p>
            <a:r>
              <a:rPr lang="zh-CN" altLang="en-US" sz="1600" dirty="0"/>
              <a:t>罗森布拉特</a:t>
            </a:r>
            <a:endParaRPr lang="en-US" altLang="zh-CN" sz="1600" dirty="0"/>
          </a:p>
          <a:p>
            <a:r>
              <a:rPr lang="zh-CN" altLang="en-US" sz="1600" dirty="0"/>
              <a:t>实验心理学家</a:t>
            </a:r>
            <a:endParaRPr lang="en-US" altLang="zh-CN" sz="1600" dirty="0"/>
          </a:p>
          <a:p>
            <a:r>
              <a:rPr lang="zh-CN" altLang="en-US" sz="1600" dirty="0"/>
              <a:t>模拟实现了叫“</a:t>
            </a:r>
            <a:r>
              <a:rPr lang="en-US" altLang="zh-CN" sz="1600" dirty="0"/>
              <a:t>perceptron</a:t>
            </a:r>
            <a:r>
              <a:rPr lang="zh-CN" altLang="en-US" sz="1600" dirty="0"/>
              <a:t>”的神经网络模型</a:t>
            </a:r>
            <a:endParaRPr lang="en-US" altLang="zh-CN" sz="1600" dirty="0"/>
          </a:p>
          <a:p>
            <a:r>
              <a:rPr lang="zh-CN" altLang="en-US" sz="1600" dirty="0"/>
              <a:t>证明单层网络在处理线性可分的模式识别问题时，可以收敛</a:t>
            </a:r>
            <a:endParaRPr lang="en-US" altLang="zh-CN" sz="1600" dirty="0"/>
          </a:p>
          <a:p>
            <a:endParaRPr lang="en-US" altLang="zh-CN" sz="1600" dirty="0"/>
          </a:p>
        </p:txBody>
      </p:sp>
      <p:sp>
        <p:nvSpPr>
          <p:cNvPr id="10" name="椭圆 9">
            <a:extLst>
              <a:ext uri="{FF2B5EF4-FFF2-40B4-BE49-F238E27FC236}">
                <a16:creationId xmlns:a16="http://schemas.microsoft.com/office/drawing/2014/main" id="{23310B34-41E4-48E2-B523-FF487B50FA8E}"/>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0A701A-9C0C-4F91-9167-A59E9F905329}"/>
              </a:ext>
            </a:extLst>
          </p:cNvPr>
          <p:cNvSpPr txBox="1"/>
          <p:nvPr/>
        </p:nvSpPr>
        <p:spPr>
          <a:xfrm>
            <a:off x="6311229" y="4915587"/>
            <a:ext cx="2494833" cy="1569660"/>
          </a:xfrm>
          <a:prstGeom prst="rect">
            <a:avLst/>
          </a:prstGeom>
          <a:noFill/>
        </p:spPr>
        <p:txBody>
          <a:bodyPr wrap="square" rtlCol="0">
            <a:spAutoFit/>
          </a:bodyPr>
          <a:lstStyle/>
          <a:p>
            <a:r>
              <a:rPr lang="zh-CN" altLang="en-US" sz="1600" dirty="0"/>
              <a:t>明斯基和佩珀特</a:t>
            </a:r>
            <a:endParaRPr lang="en-US" altLang="zh-CN" sz="1600" dirty="0"/>
          </a:p>
          <a:p>
            <a:r>
              <a:rPr lang="en-US" altLang="zh-CN" sz="1600" dirty="0"/>
              <a:t>《Perceptron: An Introduction to Computational  Geometry》</a:t>
            </a:r>
          </a:p>
          <a:p>
            <a:r>
              <a:rPr lang="zh-CN" altLang="en-US" sz="1600" dirty="0"/>
              <a:t>证明单层神经网络不能解决</a:t>
            </a:r>
            <a:r>
              <a:rPr lang="en-US" altLang="zh-CN" sz="1600" dirty="0"/>
              <a:t>XOR</a:t>
            </a:r>
            <a:r>
              <a:rPr lang="zh-CN" altLang="en-US" sz="1600" dirty="0"/>
              <a:t>（异或）问题</a:t>
            </a:r>
            <a:endParaRPr lang="en-US" altLang="zh-CN" sz="1600" dirty="0"/>
          </a:p>
        </p:txBody>
      </p:sp>
      <p:sp>
        <p:nvSpPr>
          <p:cNvPr id="12" name="文本框 11">
            <a:extLst>
              <a:ext uri="{FF2B5EF4-FFF2-40B4-BE49-F238E27FC236}">
                <a16:creationId xmlns:a16="http://schemas.microsoft.com/office/drawing/2014/main" id="{2BACED7E-89FD-4D46-B3A1-129CA435A0D6}"/>
              </a:ext>
            </a:extLst>
          </p:cNvPr>
          <p:cNvSpPr txBox="1"/>
          <p:nvPr/>
        </p:nvSpPr>
        <p:spPr>
          <a:xfrm>
            <a:off x="5289471" y="1609217"/>
            <a:ext cx="1970894" cy="1569660"/>
          </a:xfrm>
          <a:prstGeom prst="rect">
            <a:avLst/>
          </a:prstGeom>
          <a:noFill/>
        </p:spPr>
        <p:txBody>
          <a:bodyPr wrap="square" rtlCol="0">
            <a:spAutoFit/>
          </a:bodyPr>
          <a:lstStyle/>
          <a:p>
            <a:r>
              <a:rPr lang="zh-CN" altLang="en-US" sz="1600" dirty="0"/>
              <a:t>罗森布拉特</a:t>
            </a:r>
            <a:endParaRPr lang="en-US" altLang="zh-CN" sz="1600" dirty="0"/>
          </a:p>
          <a:p>
            <a:r>
              <a:rPr lang="en-US" altLang="zh-CN" sz="1600" dirty="0"/>
              <a:t>《Principle of </a:t>
            </a:r>
            <a:r>
              <a:rPr lang="en-US" altLang="zh-CN" sz="1600" dirty="0" err="1"/>
              <a:t>Neurodynamics</a:t>
            </a:r>
            <a:r>
              <a:rPr lang="en-US" altLang="zh-CN" sz="1600" dirty="0"/>
              <a:t>: Perceptron and the Theory of Brain </a:t>
            </a:r>
            <a:r>
              <a:rPr lang="en-US" altLang="zh-CN" sz="1600" dirty="0" err="1"/>
              <a:t>Mechianism</a:t>
            </a:r>
            <a:r>
              <a:rPr lang="en-US" altLang="zh-CN" sz="1600" dirty="0"/>
              <a:t>》</a:t>
            </a:r>
          </a:p>
        </p:txBody>
      </p:sp>
      <p:sp>
        <p:nvSpPr>
          <p:cNvPr id="13" name="文本框 12">
            <a:extLst>
              <a:ext uri="{FF2B5EF4-FFF2-40B4-BE49-F238E27FC236}">
                <a16:creationId xmlns:a16="http://schemas.microsoft.com/office/drawing/2014/main" id="{1D4186F8-227E-4D41-9790-185B6AB85844}"/>
              </a:ext>
            </a:extLst>
          </p:cNvPr>
          <p:cNvSpPr txBox="1"/>
          <p:nvPr/>
        </p:nvSpPr>
        <p:spPr>
          <a:xfrm>
            <a:off x="8977182" y="4662600"/>
            <a:ext cx="2007600" cy="1323439"/>
          </a:xfrm>
          <a:prstGeom prst="rect">
            <a:avLst/>
          </a:prstGeom>
          <a:noFill/>
        </p:spPr>
        <p:txBody>
          <a:bodyPr wrap="square" rtlCol="0">
            <a:spAutoFit/>
          </a:bodyPr>
          <a:lstStyle/>
          <a:p>
            <a:r>
              <a:rPr lang="zh-CN" altLang="en-US" sz="1600" dirty="0"/>
              <a:t>沃波斯的博士论文</a:t>
            </a:r>
            <a:endParaRPr lang="en-US" altLang="zh-CN" sz="1600" dirty="0"/>
          </a:p>
          <a:p>
            <a:r>
              <a:rPr lang="zh-CN" altLang="en-US" sz="1600" dirty="0"/>
              <a:t>证明了多加一层网络并利用“反向传播”学习方法，可以解决</a:t>
            </a:r>
            <a:r>
              <a:rPr lang="en-US" altLang="zh-CN" sz="1600" dirty="0"/>
              <a:t>XOR</a:t>
            </a:r>
            <a:r>
              <a:rPr lang="zh-CN" altLang="en-US" sz="1600" dirty="0"/>
              <a:t>问题</a:t>
            </a:r>
            <a:endParaRPr lang="en-US" altLang="zh-CN" sz="1600" dirty="0"/>
          </a:p>
        </p:txBody>
      </p:sp>
      <p:sp>
        <p:nvSpPr>
          <p:cNvPr id="14" name="椭圆 13">
            <a:extLst>
              <a:ext uri="{FF2B5EF4-FFF2-40B4-BE49-F238E27FC236}">
                <a16:creationId xmlns:a16="http://schemas.microsoft.com/office/drawing/2014/main" id="{1BC3BC7D-8FE9-41A6-B1E2-8950A8F46FF1}"/>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D0B9ADD3-2AD1-43CD-8363-E8D211E7828A}"/>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BB70D98-3C84-4845-B310-CB5012E2CC24}"/>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D996A7C-911D-41FE-9199-B6D9385A2572}"/>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5D9B58F-D1D0-4EF1-8827-E7A2729BBA07}"/>
              </a:ext>
            </a:extLst>
          </p:cNvPr>
          <p:cNvCxnSpPr>
            <a:cxnSpLocks/>
            <a:endCxn id="9" idx="0"/>
          </p:cNvCxnSpPr>
          <p:nvPr/>
        </p:nvCxnSpPr>
        <p:spPr>
          <a:xfrm>
            <a:off x="5127874" y="4078060"/>
            <a:ext cx="21696" cy="261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5D69836-F1C0-460B-AEB3-3189B210E155}"/>
              </a:ext>
            </a:extLst>
          </p:cNvPr>
          <p:cNvCxnSpPr>
            <a:cxnSpLocks/>
            <a:stCxn id="6" idx="0"/>
            <a:endCxn id="5" idx="2"/>
          </p:cNvCxnSpPr>
          <p:nvPr/>
        </p:nvCxnSpPr>
        <p:spPr>
          <a:xfrm flipH="1" flipV="1">
            <a:off x="1513705" y="3393100"/>
            <a:ext cx="1" cy="558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792F2F3-DF65-4EFE-976D-F06C54E88AC0}"/>
              </a:ext>
            </a:extLst>
          </p:cNvPr>
          <p:cNvSpPr txBox="1"/>
          <p:nvPr/>
        </p:nvSpPr>
        <p:spPr>
          <a:xfrm>
            <a:off x="1223325" y="4094190"/>
            <a:ext cx="823035" cy="369332"/>
          </a:xfrm>
          <a:prstGeom prst="rect">
            <a:avLst/>
          </a:prstGeom>
          <a:noFill/>
        </p:spPr>
        <p:txBody>
          <a:bodyPr wrap="square" rtlCol="0">
            <a:spAutoFit/>
          </a:bodyPr>
          <a:lstStyle/>
          <a:p>
            <a:r>
              <a:rPr lang="en-US" altLang="zh-CN" dirty="0"/>
              <a:t>1943</a:t>
            </a:r>
            <a:endParaRPr lang="zh-CN" altLang="en-US" dirty="0"/>
          </a:p>
        </p:txBody>
      </p:sp>
      <p:sp>
        <p:nvSpPr>
          <p:cNvPr id="22" name="文本框 21">
            <a:extLst>
              <a:ext uri="{FF2B5EF4-FFF2-40B4-BE49-F238E27FC236}">
                <a16:creationId xmlns:a16="http://schemas.microsoft.com/office/drawing/2014/main" id="{1322673B-4465-4690-88AD-BC44F4BB4744}"/>
              </a:ext>
            </a:extLst>
          </p:cNvPr>
          <p:cNvSpPr txBox="1"/>
          <p:nvPr/>
        </p:nvSpPr>
        <p:spPr>
          <a:xfrm>
            <a:off x="4824770" y="3595424"/>
            <a:ext cx="823035" cy="369332"/>
          </a:xfrm>
          <a:prstGeom prst="rect">
            <a:avLst/>
          </a:prstGeom>
          <a:noFill/>
        </p:spPr>
        <p:txBody>
          <a:bodyPr wrap="square" rtlCol="0">
            <a:spAutoFit/>
          </a:bodyPr>
          <a:lstStyle/>
          <a:p>
            <a:r>
              <a:rPr lang="en-US" altLang="zh-CN" dirty="0"/>
              <a:t>1957</a:t>
            </a:r>
            <a:endParaRPr lang="zh-CN" altLang="en-US" dirty="0"/>
          </a:p>
        </p:txBody>
      </p:sp>
      <p:sp>
        <p:nvSpPr>
          <p:cNvPr id="25" name="文本框 24">
            <a:extLst>
              <a:ext uri="{FF2B5EF4-FFF2-40B4-BE49-F238E27FC236}">
                <a16:creationId xmlns:a16="http://schemas.microsoft.com/office/drawing/2014/main" id="{13D7C591-58D3-4240-AAA6-1BA976B43942}"/>
              </a:ext>
            </a:extLst>
          </p:cNvPr>
          <p:cNvSpPr txBox="1"/>
          <p:nvPr/>
        </p:nvSpPr>
        <p:spPr>
          <a:xfrm>
            <a:off x="9094967" y="3602719"/>
            <a:ext cx="823035" cy="369332"/>
          </a:xfrm>
          <a:prstGeom prst="rect">
            <a:avLst/>
          </a:prstGeom>
          <a:noFill/>
        </p:spPr>
        <p:txBody>
          <a:bodyPr wrap="square" rtlCol="0">
            <a:spAutoFit/>
          </a:bodyPr>
          <a:lstStyle/>
          <a:p>
            <a:r>
              <a:rPr lang="en-US" altLang="zh-CN" dirty="0"/>
              <a:t>1974</a:t>
            </a:r>
            <a:endParaRPr lang="zh-CN" altLang="en-US" dirty="0"/>
          </a:p>
        </p:txBody>
      </p:sp>
      <p:sp>
        <p:nvSpPr>
          <p:cNvPr id="27" name="文本框 26">
            <a:extLst>
              <a:ext uri="{FF2B5EF4-FFF2-40B4-BE49-F238E27FC236}">
                <a16:creationId xmlns:a16="http://schemas.microsoft.com/office/drawing/2014/main" id="{5A9C6711-893D-4216-99BE-5C528EB11CAE}"/>
              </a:ext>
            </a:extLst>
          </p:cNvPr>
          <p:cNvSpPr txBox="1"/>
          <p:nvPr/>
        </p:nvSpPr>
        <p:spPr>
          <a:xfrm>
            <a:off x="2427168" y="1605612"/>
            <a:ext cx="1970893" cy="830997"/>
          </a:xfrm>
          <a:prstGeom prst="rect">
            <a:avLst/>
          </a:prstGeom>
          <a:noFill/>
        </p:spPr>
        <p:txBody>
          <a:bodyPr wrap="square" rtlCol="0">
            <a:spAutoFit/>
          </a:bodyPr>
          <a:lstStyle/>
          <a:p>
            <a:r>
              <a:rPr lang="zh-CN" altLang="en-US" sz="1600" dirty="0"/>
              <a:t>神经心理学家赫伯</a:t>
            </a:r>
            <a:endParaRPr lang="en-US" altLang="zh-CN" sz="1600" dirty="0"/>
          </a:p>
          <a:p>
            <a:r>
              <a:rPr lang="en-US" altLang="zh-CN" sz="1600" dirty="0"/>
              <a:t>《</a:t>
            </a:r>
            <a:r>
              <a:rPr lang="zh-CN" altLang="en-US" sz="1600" dirty="0"/>
              <a:t>行为组织学</a:t>
            </a:r>
            <a:r>
              <a:rPr lang="en-US" altLang="zh-CN" sz="1600" dirty="0"/>
              <a:t>》</a:t>
            </a:r>
          </a:p>
          <a:p>
            <a:r>
              <a:rPr lang="zh-CN" altLang="en-US" sz="1600" dirty="0"/>
              <a:t>赫伯法则</a:t>
            </a:r>
            <a:endParaRPr lang="en-US" altLang="zh-CN" sz="1600" dirty="0"/>
          </a:p>
        </p:txBody>
      </p:sp>
      <p:sp>
        <p:nvSpPr>
          <p:cNvPr id="28" name="椭圆 27">
            <a:extLst>
              <a:ext uri="{FF2B5EF4-FFF2-40B4-BE49-F238E27FC236}">
                <a16:creationId xmlns:a16="http://schemas.microsoft.com/office/drawing/2014/main" id="{1D625B9C-54AC-469B-82B2-4CFD00672CDD}"/>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920C75C-F9B2-48E8-A98B-C3D6A38D6259}"/>
              </a:ext>
            </a:extLst>
          </p:cNvPr>
          <p:cNvCxnSpPr>
            <a:cxnSpLocks/>
            <a:stCxn id="28" idx="0"/>
            <a:endCxn id="27" idx="2"/>
          </p:cNvCxnSpPr>
          <p:nvPr/>
        </p:nvCxnSpPr>
        <p:spPr>
          <a:xfrm flipH="1" flipV="1">
            <a:off x="3412615" y="2436609"/>
            <a:ext cx="7986" cy="1519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94D76C4-E1B8-45FD-84F8-7B5D5F2F9BEA}"/>
              </a:ext>
            </a:extLst>
          </p:cNvPr>
          <p:cNvSpPr txBox="1"/>
          <p:nvPr/>
        </p:nvSpPr>
        <p:spPr>
          <a:xfrm>
            <a:off x="3005134" y="4096923"/>
            <a:ext cx="823035" cy="369332"/>
          </a:xfrm>
          <a:prstGeom prst="rect">
            <a:avLst/>
          </a:prstGeom>
          <a:noFill/>
        </p:spPr>
        <p:txBody>
          <a:bodyPr wrap="square" rtlCol="0">
            <a:spAutoFit/>
          </a:bodyPr>
          <a:lstStyle/>
          <a:p>
            <a:r>
              <a:rPr lang="en-US" altLang="zh-CN" dirty="0"/>
              <a:t>1949</a:t>
            </a:r>
            <a:endParaRPr lang="zh-CN" altLang="en-US" dirty="0"/>
          </a:p>
        </p:txBody>
      </p:sp>
      <p:sp>
        <p:nvSpPr>
          <p:cNvPr id="32" name="文本框 31">
            <a:extLst>
              <a:ext uri="{FF2B5EF4-FFF2-40B4-BE49-F238E27FC236}">
                <a16:creationId xmlns:a16="http://schemas.microsoft.com/office/drawing/2014/main" id="{1FEE45BD-7C45-416C-B5C5-9348CDBCFD68}"/>
              </a:ext>
            </a:extLst>
          </p:cNvPr>
          <p:cNvSpPr txBox="1"/>
          <p:nvPr/>
        </p:nvSpPr>
        <p:spPr>
          <a:xfrm>
            <a:off x="1519885" y="4908821"/>
            <a:ext cx="2216092" cy="1323439"/>
          </a:xfrm>
          <a:prstGeom prst="rect">
            <a:avLst/>
          </a:prstGeom>
          <a:noFill/>
        </p:spPr>
        <p:txBody>
          <a:bodyPr wrap="square" rtlCol="0">
            <a:spAutoFit/>
          </a:bodyPr>
          <a:lstStyle/>
          <a:p>
            <a:r>
              <a:rPr lang="zh-CN" altLang="en-US" sz="1600" dirty="0"/>
              <a:t>阿比卜</a:t>
            </a:r>
            <a:endParaRPr lang="en-US" altLang="zh-CN" sz="1600" dirty="0"/>
          </a:p>
          <a:p>
            <a:r>
              <a:rPr lang="en-US" altLang="zh-CN" sz="1600" dirty="0"/>
              <a:t>《Finite Automata, Turing Machine, and Neural Networks》</a:t>
            </a:r>
          </a:p>
          <a:p>
            <a:r>
              <a:rPr lang="zh-CN" altLang="en-US" sz="1600" dirty="0"/>
              <a:t>创办了</a:t>
            </a:r>
            <a:r>
              <a:rPr lang="en-US" altLang="zh-CN" sz="1600" dirty="0"/>
              <a:t>MIT</a:t>
            </a:r>
            <a:r>
              <a:rPr lang="zh-CN" altLang="en-US" sz="1600" dirty="0"/>
              <a:t>的计算机系</a:t>
            </a:r>
            <a:endParaRPr lang="en-US" altLang="zh-CN" sz="1600" dirty="0"/>
          </a:p>
        </p:txBody>
      </p:sp>
      <p:sp>
        <p:nvSpPr>
          <p:cNvPr id="41" name="椭圆 40">
            <a:extLst>
              <a:ext uri="{FF2B5EF4-FFF2-40B4-BE49-F238E27FC236}">
                <a16:creationId xmlns:a16="http://schemas.microsoft.com/office/drawing/2014/main" id="{C223566D-D68F-4042-909D-4339F37E1927}"/>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00670B78-D6F6-4EAC-8959-465D46D7EFAD}"/>
              </a:ext>
            </a:extLst>
          </p:cNvPr>
          <p:cNvCxnSpPr>
            <a:cxnSpLocks/>
            <a:stCxn id="41"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9E3AE66-BD81-4784-86D4-506334863CE3}"/>
              </a:ext>
            </a:extLst>
          </p:cNvPr>
          <p:cNvSpPr txBox="1"/>
          <p:nvPr/>
        </p:nvSpPr>
        <p:spPr>
          <a:xfrm>
            <a:off x="5618272" y="4097443"/>
            <a:ext cx="823035" cy="369332"/>
          </a:xfrm>
          <a:prstGeom prst="rect">
            <a:avLst/>
          </a:prstGeom>
          <a:noFill/>
        </p:spPr>
        <p:txBody>
          <a:bodyPr wrap="square" rtlCol="0">
            <a:spAutoFit/>
          </a:bodyPr>
          <a:lstStyle/>
          <a:p>
            <a:r>
              <a:rPr lang="en-US" altLang="zh-CN" dirty="0"/>
              <a:t>1962</a:t>
            </a:r>
            <a:endParaRPr lang="zh-CN" altLang="en-US" dirty="0"/>
          </a:p>
        </p:txBody>
      </p:sp>
      <p:sp>
        <p:nvSpPr>
          <p:cNvPr id="46" name="文本框 45">
            <a:extLst>
              <a:ext uri="{FF2B5EF4-FFF2-40B4-BE49-F238E27FC236}">
                <a16:creationId xmlns:a16="http://schemas.microsoft.com/office/drawing/2014/main" id="{9EAEA5B3-5D2A-4112-B789-369EB4D8FDA2}"/>
              </a:ext>
            </a:extLst>
          </p:cNvPr>
          <p:cNvSpPr txBox="1"/>
          <p:nvPr/>
        </p:nvSpPr>
        <p:spPr>
          <a:xfrm>
            <a:off x="7436441" y="2637332"/>
            <a:ext cx="2132334" cy="584775"/>
          </a:xfrm>
          <a:prstGeom prst="rect">
            <a:avLst/>
          </a:prstGeom>
          <a:noFill/>
        </p:spPr>
        <p:txBody>
          <a:bodyPr wrap="square" rtlCol="0">
            <a:spAutoFit/>
          </a:bodyPr>
          <a:lstStyle/>
          <a:p>
            <a:r>
              <a:rPr lang="zh-CN" altLang="en-US" sz="1600" dirty="0"/>
              <a:t>罗森布拉特在</a:t>
            </a:r>
            <a:r>
              <a:rPr lang="en-US" altLang="zh-CN" sz="1600" dirty="0"/>
              <a:t>43</a:t>
            </a:r>
            <a:r>
              <a:rPr lang="zh-CN" altLang="en-US" sz="1600" dirty="0"/>
              <a:t>岁生日当天划船时淹死</a:t>
            </a:r>
            <a:endParaRPr lang="en-US" altLang="zh-CN" sz="1600" dirty="0"/>
          </a:p>
        </p:txBody>
      </p:sp>
      <p:cxnSp>
        <p:nvCxnSpPr>
          <p:cNvPr id="47" name="直接箭头连接符 46">
            <a:extLst>
              <a:ext uri="{FF2B5EF4-FFF2-40B4-BE49-F238E27FC236}">
                <a16:creationId xmlns:a16="http://schemas.microsoft.com/office/drawing/2014/main" id="{2774D2F1-A1DC-4BD7-A3D4-37B8E1241FCB}"/>
              </a:ext>
            </a:extLst>
          </p:cNvPr>
          <p:cNvCxnSpPr>
            <a:cxnSpLocks/>
          </p:cNvCxnSpPr>
          <p:nvPr/>
        </p:nvCxnSpPr>
        <p:spPr>
          <a:xfrm flipH="1" flipV="1">
            <a:off x="8389176" y="3189456"/>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51B6206-DEE8-4A4F-A82F-E2028BAE08EB}"/>
              </a:ext>
            </a:extLst>
          </p:cNvPr>
          <p:cNvSpPr txBox="1"/>
          <p:nvPr/>
        </p:nvSpPr>
        <p:spPr>
          <a:xfrm>
            <a:off x="8072735" y="4025806"/>
            <a:ext cx="823035" cy="369332"/>
          </a:xfrm>
          <a:prstGeom prst="rect">
            <a:avLst/>
          </a:prstGeom>
          <a:noFill/>
        </p:spPr>
        <p:txBody>
          <a:bodyPr wrap="square" rtlCol="0">
            <a:spAutoFit/>
          </a:bodyPr>
          <a:lstStyle/>
          <a:p>
            <a:r>
              <a:rPr lang="en-US" altLang="zh-CN" dirty="0"/>
              <a:t>1971</a:t>
            </a:r>
            <a:endParaRPr lang="zh-CN" altLang="en-US" dirty="0"/>
          </a:p>
        </p:txBody>
      </p:sp>
      <p:sp>
        <p:nvSpPr>
          <p:cNvPr id="33" name="文本框 32">
            <a:extLst>
              <a:ext uri="{FF2B5EF4-FFF2-40B4-BE49-F238E27FC236}">
                <a16:creationId xmlns:a16="http://schemas.microsoft.com/office/drawing/2014/main" id="{05AF2679-F1E1-46DC-AC10-AA87825F5413}"/>
              </a:ext>
            </a:extLst>
          </p:cNvPr>
          <p:cNvSpPr txBox="1"/>
          <p:nvPr/>
        </p:nvSpPr>
        <p:spPr>
          <a:xfrm>
            <a:off x="9350525" y="1593258"/>
            <a:ext cx="2494833" cy="1323439"/>
          </a:xfrm>
          <a:prstGeom prst="rect">
            <a:avLst/>
          </a:prstGeom>
          <a:noFill/>
        </p:spPr>
        <p:txBody>
          <a:bodyPr wrap="square" rtlCol="0">
            <a:spAutoFit/>
          </a:bodyPr>
          <a:lstStyle/>
          <a:p>
            <a:r>
              <a:rPr lang="zh-CN" altLang="en-US" sz="1600" dirty="0"/>
              <a:t>胡贝尔和威瑟尔</a:t>
            </a:r>
            <a:endParaRPr lang="en-US" altLang="zh-CN" sz="1600" dirty="0"/>
          </a:p>
          <a:p>
            <a:r>
              <a:rPr lang="zh-CN" altLang="en-US" sz="1600" dirty="0"/>
              <a:t>对视网膜和视觉皮层中神经细胞的信息处理模式做了深入研究，获得</a:t>
            </a:r>
            <a:r>
              <a:rPr lang="en-US" altLang="zh-CN" sz="1600" dirty="0"/>
              <a:t>1981</a:t>
            </a:r>
            <a:r>
              <a:rPr lang="zh-CN" altLang="en-US" sz="1600" dirty="0"/>
              <a:t>年的诺贝尔医学奖</a:t>
            </a:r>
            <a:endParaRPr lang="en-US" altLang="zh-CN" sz="1600" dirty="0"/>
          </a:p>
        </p:txBody>
      </p:sp>
    </p:spTree>
    <p:extLst>
      <p:ext uri="{BB962C8B-B14F-4D97-AF65-F5344CB8AC3E}">
        <p14:creationId xmlns:p14="http://schemas.microsoft.com/office/powerpoint/2010/main" val="265099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9A652-0877-4FCE-B73C-232BFE3239B5}"/>
              </a:ext>
            </a:extLst>
          </p:cNvPr>
          <p:cNvSpPr>
            <a:spLocks noGrp="1"/>
          </p:cNvSpPr>
          <p:nvPr>
            <p:ph type="title"/>
          </p:nvPr>
        </p:nvSpPr>
        <p:spPr/>
        <p:txBody>
          <a:bodyPr/>
          <a:lstStyle/>
          <a:p>
            <a:r>
              <a:rPr lang="zh-CN" altLang="en-US" dirty="0"/>
              <a:t>神经网络简史（</a:t>
            </a:r>
            <a:r>
              <a:rPr lang="en-US" altLang="zh-CN" dirty="0"/>
              <a:t>2</a:t>
            </a:r>
            <a:r>
              <a:rPr lang="zh-CN" altLang="en-US" dirty="0"/>
              <a:t>）</a:t>
            </a:r>
          </a:p>
        </p:txBody>
      </p:sp>
      <p:cxnSp>
        <p:nvCxnSpPr>
          <p:cNvPr id="4" name="直接箭头连接符 3">
            <a:extLst>
              <a:ext uri="{FF2B5EF4-FFF2-40B4-BE49-F238E27FC236}">
                <a16:creationId xmlns:a16="http://schemas.microsoft.com/office/drawing/2014/main" id="{16A608D1-12EC-401B-A975-00A59D67BCF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F9DFA01-46ED-4BCD-BB9B-5B1EB58D84CE}"/>
              </a:ext>
            </a:extLst>
          </p:cNvPr>
          <p:cNvSpPr txBox="1"/>
          <p:nvPr/>
        </p:nvSpPr>
        <p:spPr>
          <a:xfrm>
            <a:off x="609688" y="1577218"/>
            <a:ext cx="1808034" cy="1815882"/>
          </a:xfrm>
          <a:prstGeom prst="rect">
            <a:avLst/>
          </a:prstGeom>
          <a:noFill/>
        </p:spPr>
        <p:txBody>
          <a:bodyPr wrap="square" rtlCol="0">
            <a:spAutoFit/>
          </a:bodyPr>
          <a:lstStyle/>
          <a:p>
            <a:r>
              <a:rPr lang="zh-CN" altLang="en-US" sz="1600" dirty="0"/>
              <a:t>霍普菲尔德</a:t>
            </a:r>
            <a:endParaRPr lang="en-US" altLang="zh-CN" sz="1600" dirty="0"/>
          </a:p>
          <a:p>
            <a:r>
              <a:rPr lang="zh-CN" altLang="en-US" sz="1600" dirty="0"/>
              <a:t>物理学家</a:t>
            </a:r>
            <a:endParaRPr lang="en-US" altLang="zh-CN" sz="1600" dirty="0"/>
          </a:p>
          <a:p>
            <a:r>
              <a:rPr lang="zh-CN" altLang="en-US" sz="1600" dirty="0"/>
              <a:t>提出</a:t>
            </a:r>
            <a:r>
              <a:rPr lang="en-US" altLang="zh-CN" sz="1600" dirty="0"/>
              <a:t>Hopfield</a:t>
            </a:r>
            <a:r>
              <a:rPr lang="zh-CN" altLang="en-US" sz="1600" dirty="0"/>
              <a:t>网络</a:t>
            </a:r>
            <a:endParaRPr lang="en-US" altLang="zh-CN" sz="1600" dirty="0"/>
          </a:p>
          <a:p>
            <a:r>
              <a:rPr lang="zh-CN" altLang="en-US" sz="1600" dirty="0"/>
              <a:t>联想记忆具有存储和检索功能，具有很好的生物学解释</a:t>
            </a:r>
            <a:endParaRPr lang="en-US" altLang="zh-CN" sz="1600" dirty="0"/>
          </a:p>
        </p:txBody>
      </p:sp>
      <p:sp>
        <p:nvSpPr>
          <p:cNvPr id="6" name="椭圆 5">
            <a:extLst>
              <a:ext uri="{FF2B5EF4-FFF2-40B4-BE49-F238E27FC236}">
                <a16:creationId xmlns:a16="http://schemas.microsoft.com/office/drawing/2014/main" id="{110EBAAB-2E74-435D-A9AE-81F467E199EA}"/>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47B9B44-6CF4-4738-A045-E41127B9194B}"/>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CA3BE7-0447-4CAA-87E1-88E221C16598}"/>
              </a:ext>
            </a:extLst>
          </p:cNvPr>
          <p:cNvSpPr txBox="1"/>
          <p:nvPr/>
        </p:nvSpPr>
        <p:spPr>
          <a:xfrm>
            <a:off x="3186192" y="4908821"/>
            <a:ext cx="3028620" cy="1323439"/>
          </a:xfrm>
          <a:prstGeom prst="rect">
            <a:avLst/>
          </a:prstGeom>
          <a:noFill/>
        </p:spPr>
        <p:txBody>
          <a:bodyPr wrap="square" rtlCol="0">
            <a:spAutoFit/>
          </a:bodyPr>
          <a:lstStyle/>
          <a:p>
            <a:r>
              <a:rPr lang="zh-CN" altLang="en-US" sz="1600" dirty="0"/>
              <a:t>乔姆斯基不喜欢神经网络，认为黑盒不算真正的理解；</a:t>
            </a:r>
            <a:endParaRPr lang="en-US" altLang="zh-CN" sz="1600" dirty="0"/>
          </a:p>
          <a:p>
            <a:r>
              <a:rPr lang="zh-CN" altLang="en-US" sz="1600" dirty="0"/>
              <a:t>谷歌的诺维格反驳：简单的模型不能解复杂的问题，</a:t>
            </a:r>
            <a:r>
              <a:rPr lang="en-US" altLang="zh-CN" sz="1600" dirty="0"/>
              <a:t>AI</a:t>
            </a:r>
            <a:r>
              <a:rPr lang="zh-CN" altLang="en-US" sz="1600" dirty="0"/>
              <a:t>的进一步发展必须两条腿走路。</a:t>
            </a:r>
            <a:endParaRPr lang="en-US" altLang="zh-CN" sz="1600" dirty="0"/>
          </a:p>
        </p:txBody>
      </p:sp>
      <p:sp>
        <p:nvSpPr>
          <p:cNvPr id="10" name="椭圆 9">
            <a:extLst>
              <a:ext uri="{FF2B5EF4-FFF2-40B4-BE49-F238E27FC236}">
                <a16:creationId xmlns:a16="http://schemas.microsoft.com/office/drawing/2014/main" id="{23310B34-41E4-48E2-B523-FF487B50FA8E}"/>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10A701A-9C0C-4F91-9167-A59E9F905329}"/>
              </a:ext>
            </a:extLst>
          </p:cNvPr>
          <p:cNvSpPr txBox="1"/>
          <p:nvPr/>
        </p:nvSpPr>
        <p:spPr>
          <a:xfrm>
            <a:off x="6339166" y="4893365"/>
            <a:ext cx="2494833" cy="1077218"/>
          </a:xfrm>
          <a:prstGeom prst="rect">
            <a:avLst/>
          </a:prstGeom>
          <a:noFill/>
        </p:spPr>
        <p:txBody>
          <a:bodyPr wrap="square" rtlCol="0">
            <a:spAutoFit/>
          </a:bodyPr>
          <a:lstStyle/>
          <a:p>
            <a:r>
              <a:rPr lang="zh-CN" altLang="en-US" sz="1600" dirty="0"/>
              <a:t>辛顿与学生</a:t>
            </a:r>
            <a:endParaRPr lang="en-US" altLang="zh-CN" sz="1600" dirty="0"/>
          </a:p>
          <a:p>
            <a:r>
              <a:rPr lang="zh-CN" altLang="en-US" sz="1600" dirty="0"/>
              <a:t>在</a:t>
            </a:r>
            <a:r>
              <a:rPr lang="en-US" altLang="zh-CN" sz="1600" dirty="0"/>
              <a:t>Science</a:t>
            </a:r>
            <a:r>
              <a:rPr lang="zh-CN" altLang="en-US" sz="1600" dirty="0"/>
              <a:t>上发表两篇文章</a:t>
            </a:r>
            <a:endParaRPr lang="en-US" altLang="zh-CN" sz="1600" dirty="0"/>
          </a:p>
          <a:p>
            <a:r>
              <a:rPr lang="zh-CN" altLang="en-US" sz="1600" dirty="0"/>
              <a:t>提出降维和逐层训练的方法，让深度网络得以实用</a:t>
            </a:r>
            <a:endParaRPr lang="en-US" altLang="zh-CN" sz="1600" dirty="0"/>
          </a:p>
        </p:txBody>
      </p:sp>
      <p:sp>
        <p:nvSpPr>
          <p:cNvPr id="13" name="文本框 12">
            <a:extLst>
              <a:ext uri="{FF2B5EF4-FFF2-40B4-BE49-F238E27FC236}">
                <a16:creationId xmlns:a16="http://schemas.microsoft.com/office/drawing/2014/main" id="{1D4186F8-227E-4D41-9790-185B6AB85844}"/>
              </a:ext>
            </a:extLst>
          </p:cNvPr>
          <p:cNvSpPr txBox="1"/>
          <p:nvPr/>
        </p:nvSpPr>
        <p:spPr>
          <a:xfrm>
            <a:off x="8977182" y="4662600"/>
            <a:ext cx="2007600" cy="1815882"/>
          </a:xfrm>
          <a:prstGeom prst="rect">
            <a:avLst/>
          </a:prstGeom>
          <a:noFill/>
        </p:spPr>
        <p:txBody>
          <a:bodyPr wrap="square" rtlCol="0">
            <a:spAutoFit/>
          </a:bodyPr>
          <a:lstStyle/>
          <a:p>
            <a:r>
              <a:rPr lang="zh-CN" altLang="en-US" sz="1600" dirty="0"/>
              <a:t>辛顿和学生</a:t>
            </a:r>
            <a:endParaRPr lang="en-US" altLang="zh-CN" sz="1600" dirty="0"/>
          </a:p>
          <a:p>
            <a:r>
              <a:rPr lang="en-US" altLang="zh-CN" sz="1600" dirty="0" err="1"/>
              <a:t>SuperVision</a:t>
            </a:r>
            <a:r>
              <a:rPr lang="zh-CN" altLang="en-US" sz="1600" dirty="0"/>
              <a:t>获得图像识别国际大赛</a:t>
            </a:r>
            <a:r>
              <a:rPr lang="en-US" altLang="zh-CN" sz="1600" dirty="0"/>
              <a:t>ILSVRC</a:t>
            </a:r>
            <a:r>
              <a:rPr lang="zh-CN" altLang="en-US" sz="1600" dirty="0"/>
              <a:t>的冠军</a:t>
            </a:r>
            <a:endParaRPr lang="en-US" altLang="zh-CN" sz="1600" dirty="0"/>
          </a:p>
          <a:p>
            <a:r>
              <a:rPr lang="zh-CN" altLang="en-US" sz="1600" dirty="0"/>
              <a:t>错误率从</a:t>
            </a:r>
            <a:r>
              <a:rPr lang="en-US" altLang="zh-CN" sz="1600" dirty="0"/>
              <a:t>26%</a:t>
            </a:r>
            <a:r>
              <a:rPr lang="zh-CN" altLang="en-US" sz="1600" dirty="0"/>
              <a:t>降到</a:t>
            </a:r>
            <a:r>
              <a:rPr lang="en-US" altLang="zh-CN" sz="1600" dirty="0"/>
              <a:t>15%</a:t>
            </a:r>
            <a:r>
              <a:rPr lang="zh-CN" altLang="en-US" sz="1600" dirty="0"/>
              <a:t>，与第二名拉开</a:t>
            </a:r>
            <a:r>
              <a:rPr lang="en-US" altLang="zh-CN" sz="1600" dirty="0"/>
              <a:t>10%</a:t>
            </a:r>
            <a:r>
              <a:rPr lang="zh-CN" altLang="en-US" sz="1600" dirty="0"/>
              <a:t>的差距</a:t>
            </a:r>
            <a:endParaRPr lang="en-US" altLang="zh-CN" sz="1600" dirty="0"/>
          </a:p>
        </p:txBody>
      </p:sp>
      <p:sp>
        <p:nvSpPr>
          <p:cNvPr id="14" name="椭圆 13">
            <a:extLst>
              <a:ext uri="{FF2B5EF4-FFF2-40B4-BE49-F238E27FC236}">
                <a16:creationId xmlns:a16="http://schemas.microsoft.com/office/drawing/2014/main" id="{1BC3BC7D-8FE9-41A6-B1E2-8950A8F46FF1}"/>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D0B9ADD3-2AD1-43CD-8363-E8D211E7828A}"/>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BB70D98-3C84-4845-B310-CB5012E2CC24}"/>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D996A7C-911D-41FE-9199-B6D9385A2572}"/>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5D69836-F1C0-460B-AEB3-3189B210E155}"/>
              </a:ext>
            </a:extLst>
          </p:cNvPr>
          <p:cNvCxnSpPr>
            <a:cxnSpLocks/>
            <a:stCxn id="6" idx="0"/>
            <a:endCxn id="5" idx="2"/>
          </p:cNvCxnSpPr>
          <p:nvPr/>
        </p:nvCxnSpPr>
        <p:spPr>
          <a:xfrm flipH="1" flipV="1">
            <a:off x="1513705" y="3393100"/>
            <a:ext cx="1" cy="558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792F2F3-DF65-4EFE-976D-F06C54E88AC0}"/>
              </a:ext>
            </a:extLst>
          </p:cNvPr>
          <p:cNvSpPr txBox="1"/>
          <p:nvPr/>
        </p:nvSpPr>
        <p:spPr>
          <a:xfrm>
            <a:off x="1223325" y="4094190"/>
            <a:ext cx="823035" cy="369332"/>
          </a:xfrm>
          <a:prstGeom prst="rect">
            <a:avLst/>
          </a:prstGeom>
          <a:noFill/>
        </p:spPr>
        <p:txBody>
          <a:bodyPr wrap="square" rtlCol="0">
            <a:spAutoFit/>
          </a:bodyPr>
          <a:lstStyle/>
          <a:p>
            <a:r>
              <a:rPr lang="en-US" altLang="zh-CN" dirty="0"/>
              <a:t>1982</a:t>
            </a:r>
            <a:endParaRPr lang="zh-CN" altLang="en-US" dirty="0"/>
          </a:p>
        </p:txBody>
      </p:sp>
      <p:sp>
        <p:nvSpPr>
          <p:cNvPr id="25" name="文本框 24">
            <a:extLst>
              <a:ext uri="{FF2B5EF4-FFF2-40B4-BE49-F238E27FC236}">
                <a16:creationId xmlns:a16="http://schemas.microsoft.com/office/drawing/2014/main" id="{13D7C591-58D3-4240-AAA6-1BA976B43942}"/>
              </a:ext>
            </a:extLst>
          </p:cNvPr>
          <p:cNvSpPr txBox="1"/>
          <p:nvPr/>
        </p:nvSpPr>
        <p:spPr>
          <a:xfrm>
            <a:off x="9094967" y="3602719"/>
            <a:ext cx="823035" cy="369332"/>
          </a:xfrm>
          <a:prstGeom prst="rect">
            <a:avLst/>
          </a:prstGeom>
          <a:noFill/>
        </p:spPr>
        <p:txBody>
          <a:bodyPr wrap="square" rtlCol="0">
            <a:spAutoFit/>
          </a:bodyPr>
          <a:lstStyle/>
          <a:p>
            <a:r>
              <a:rPr lang="en-US" altLang="zh-CN" dirty="0"/>
              <a:t>2012</a:t>
            </a:r>
            <a:endParaRPr lang="zh-CN" altLang="en-US" dirty="0"/>
          </a:p>
        </p:txBody>
      </p:sp>
      <p:sp>
        <p:nvSpPr>
          <p:cNvPr id="27" name="文本框 26">
            <a:extLst>
              <a:ext uri="{FF2B5EF4-FFF2-40B4-BE49-F238E27FC236}">
                <a16:creationId xmlns:a16="http://schemas.microsoft.com/office/drawing/2014/main" id="{5A9C6711-893D-4216-99BE-5C528EB11CAE}"/>
              </a:ext>
            </a:extLst>
          </p:cNvPr>
          <p:cNvSpPr txBox="1"/>
          <p:nvPr/>
        </p:nvSpPr>
        <p:spPr>
          <a:xfrm>
            <a:off x="2834172" y="1966615"/>
            <a:ext cx="4518111" cy="1077218"/>
          </a:xfrm>
          <a:prstGeom prst="rect">
            <a:avLst/>
          </a:prstGeom>
          <a:noFill/>
        </p:spPr>
        <p:txBody>
          <a:bodyPr wrap="square" rtlCol="0">
            <a:spAutoFit/>
          </a:bodyPr>
          <a:lstStyle/>
          <a:p>
            <a:r>
              <a:rPr lang="zh-CN" altLang="en-US" sz="1600" dirty="0"/>
              <a:t>连接主义运动代表人物</a:t>
            </a:r>
            <a:endParaRPr lang="en-US" altLang="zh-CN" sz="1600" dirty="0"/>
          </a:p>
          <a:p>
            <a:pPr marL="285750" indent="-285750">
              <a:buFont typeface="Arial" panose="020B0604020202020204" pitchFamily="34" charset="0"/>
              <a:buChar char="•"/>
            </a:pPr>
            <a:r>
              <a:rPr lang="zh-CN" altLang="en-US" sz="1600" dirty="0"/>
              <a:t>心理学家鲁梅尔哈特和麦克利兰特</a:t>
            </a:r>
            <a:endParaRPr lang="en-US" altLang="zh-CN" sz="1600" dirty="0"/>
          </a:p>
          <a:p>
            <a:r>
              <a:rPr lang="en-US" altLang="zh-CN" sz="1600" dirty="0"/>
              <a:t>《Parallel and Distributed Processing》</a:t>
            </a:r>
          </a:p>
          <a:p>
            <a:pPr marL="285750" indent="-285750">
              <a:buFont typeface="Arial" panose="020B0604020202020204" pitchFamily="34" charset="0"/>
              <a:buChar char="•"/>
            </a:pPr>
            <a:r>
              <a:rPr lang="zh-CN" altLang="en-US" sz="1600" dirty="0"/>
              <a:t>计算机科学家辛顿（布尔的外曾曾孙）</a:t>
            </a:r>
            <a:endParaRPr lang="en-US" altLang="zh-CN" sz="1600" dirty="0"/>
          </a:p>
        </p:txBody>
      </p:sp>
      <p:sp>
        <p:nvSpPr>
          <p:cNvPr id="32" name="文本框 31">
            <a:extLst>
              <a:ext uri="{FF2B5EF4-FFF2-40B4-BE49-F238E27FC236}">
                <a16:creationId xmlns:a16="http://schemas.microsoft.com/office/drawing/2014/main" id="{1FEE45BD-7C45-416C-B5C5-9348CDBCFD68}"/>
              </a:ext>
            </a:extLst>
          </p:cNvPr>
          <p:cNvSpPr txBox="1"/>
          <p:nvPr/>
        </p:nvSpPr>
        <p:spPr>
          <a:xfrm>
            <a:off x="1519885" y="4908821"/>
            <a:ext cx="2075934" cy="584775"/>
          </a:xfrm>
          <a:prstGeom prst="rect">
            <a:avLst/>
          </a:prstGeom>
          <a:noFill/>
        </p:spPr>
        <p:txBody>
          <a:bodyPr wrap="square" rtlCol="0">
            <a:spAutoFit/>
          </a:bodyPr>
          <a:lstStyle/>
          <a:p>
            <a:r>
              <a:rPr lang="en-US" altLang="zh-CN" sz="1600" dirty="0"/>
              <a:t>IEEE</a:t>
            </a:r>
            <a:r>
              <a:rPr lang="zh-CN" altLang="en-US" sz="1600" dirty="0"/>
              <a:t>开始出版</a:t>
            </a:r>
            <a:endParaRPr lang="en-US" altLang="zh-CN" sz="1600" dirty="0"/>
          </a:p>
          <a:p>
            <a:r>
              <a:rPr lang="en-US" altLang="zh-CN" sz="1600" dirty="0"/>
              <a:t>《</a:t>
            </a:r>
            <a:r>
              <a:rPr lang="zh-CN" altLang="en-US" sz="1600" dirty="0"/>
              <a:t>神经网络会刊</a:t>
            </a:r>
            <a:r>
              <a:rPr lang="en-US" altLang="zh-CN" sz="1600" dirty="0"/>
              <a:t>》</a:t>
            </a:r>
          </a:p>
        </p:txBody>
      </p:sp>
      <p:sp>
        <p:nvSpPr>
          <p:cNvPr id="46" name="文本框 45">
            <a:extLst>
              <a:ext uri="{FF2B5EF4-FFF2-40B4-BE49-F238E27FC236}">
                <a16:creationId xmlns:a16="http://schemas.microsoft.com/office/drawing/2014/main" id="{9EAEA5B3-5D2A-4112-B789-369EB4D8FDA2}"/>
              </a:ext>
            </a:extLst>
          </p:cNvPr>
          <p:cNvSpPr txBox="1"/>
          <p:nvPr/>
        </p:nvSpPr>
        <p:spPr>
          <a:xfrm>
            <a:off x="7352283" y="2104447"/>
            <a:ext cx="2132334" cy="1077218"/>
          </a:xfrm>
          <a:prstGeom prst="rect">
            <a:avLst/>
          </a:prstGeom>
          <a:noFill/>
        </p:spPr>
        <p:txBody>
          <a:bodyPr wrap="square" rtlCol="0">
            <a:spAutoFit/>
          </a:bodyPr>
          <a:lstStyle/>
          <a:p>
            <a:r>
              <a:rPr lang="zh-CN" altLang="en-US" sz="1600" dirty="0"/>
              <a:t>邓力与辛顿合作</a:t>
            </a:r>
            <a:endParaRPr lang="en-US" altLang="zh-CN" sz="1600" dirty="0"/>
          </a:p>
          <a:p>
            <a:r>
              <a:rPr lang="zh-CN" altLang="en-US" sz="1600" dirty="0"/>
              <a:t>深度计算与隐马尔科夫模型结合，做语音识别和翻译</a:t>
            </a:r>
            <a:endParaRPr lang="en-US" altLang="zh-CN" sz="1600" dirty="0"/>
          </a:p>
        </p:txBody>
      </p:sp>
      <p:cxnSp>
        <p:nvCxnSpPr>
          <p:cNvPr id="47" name="直接箭头连接符 46">
            <a:extLst>
              <a:ext uri="{FF2B5EF4-FFF2-40B4-BE49-F238E27FC236}">
                <a16:creationId xmlns:a16="http://schemas.microsoft.com/office/drawing/2014/main" id="{2774D2F1-A1DC-4BD7-A3D4-37B8E1241FCB}"/>
              </a:ext>
            </a:extLst>
          </p:cNvPr>
          <p:cNvCxnSpPr>
            <a:cxnSpLocks/>
          </p:cNvCxnSpPr>
          <p:nvPr/>
        </p:nvCxnSpPr>
        <p:spPr>
          <a:xfrm flipH="1" flipV="1">
            <a:off x="8389176" y="3189456"/>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51B6206-DEE8-4A4F-A82F-E2028BAE08EB}"/>
              </a:ext>
            </a:extLst>
          </p:cNvPr>
          <p:cNvSpPr txBox="1"/>
          <p:nvPr/>
        </p:nvSpPr>
        <p:spPr>
          <a:xfrm>
            <a:off x="8072735" y="4025806"/>
            <a:ext cx="823035" cy="369332"/>
          </a:xfrm>
          <a:prstGeom prst="rect">
            <a:avLst/>
          </a:prstGeom>
          <a:noFill/>
        </p:spPr>
        <p:txBody>
          <a:bodyPr wrap="square" rtlCol="0">
            <a:spAutoFit/>
          </a:bodyPr>
          <a:lstStyle/>
          <a:p>
            <a:r>
              <a:rPr lang="en-US" altLang="zh-CN" dirty="0"/>
              <a:t>2009</a:t>
            </a:r>
            <a:endParaRPr lang="zh-CN" altLang="en-US" dirty="0"/>
          </a:p>
        </p:txBody>
      </p:sp>
      <p:sp>
        <p:nvSpPr>
          <p:cNvPr id="3" name="文本框 2">
            <a:extLst>
              <a:ext uri="{FF2B5EF4-FFF2-40B4-BE49-F238E27FC236}">
                <a16:creationId xmlns:a16="http://schemas.microsoft.com/office/drawing/2014/main" id="{943BCA15-6CF2-4BDE-90A8-B25EA2B07650}"/>
              </a:ext>
            </a:extLst>
          </p:cNvPr>
          <p:cNvSpPr txBox="1"/>
          <p:nvPr/>
        </p:nvSpPr>
        <p:spPr>
          <a:xfrm>
            <a:off x="6945279" y="3610836"/>
            <a:ext cx="823035" cy="369332"/>
          </a:xfrm>
          <a:prstGeom prst="rect">
            <a:avLst/>
          </a:prstGeom>
          <a:noFill/>
        </p:spPr>
        <p:txBody>
          <a:bodyPr wrap="square" rtlCol="0">
            <a:spAutoFit/>
          </a:bodyPr>
          <a:lstStyle/>
          <a:p>
            <a:r>
              <a:rPr lang="en-US" altLang="zh-CN" dirty="0"/>
              <a:t>2006</a:t>
            </a:r>
            <a:endParaRPr lang="zh-CN" altLang="en-US" dirty="0"/>
          </a:p>
        </p:txBody>
      </p:sp>
      <p:sp>
        <p:nvSpPr>
          <p:cNvPr id="21" name="文本框 20">
            <a:extLst>
              <a:ext uri="{FF2B5EF4-FFF2-40B4-BE49-F238E27FC236}">
                <a16:creationId xmlns:a16="http://schemas.microsoft.com/office/drawing/2014/main" id="{6D803194-C028-495F-869F-24239F6F4390}"/>
              </a:ext>
            </a:extLst>
          </p:cNvPr>
          <p:cNvSpPr txBox="1"/>
          <p:nvPr/>
        </p:nvSpPr>
        <p:spPr>
          <a:xfrm>
            <a:off x="2244994" y="3563523"/>
            <a:ext cx="823035" cy="369332"/>
          </a:xfrm>
          <a:prstGeom prst="rect">
            <a:avLst/>
          </a:prstGeom>
          <a:noFill/>
        </p:spPr>
        <p:txBody>
          <a:bodyPr wrap="square" rtlCol="0">
            <a:spAutoFit/>
          </a:bodyPr>
          <a:lstStyle/>
          <a:p>
            <a:r>
              <a:rPr lang="en-US" altLang="zh-CN" dirty="0"/>
              <a:t>1993</a:t>
            </a:r>
            <a:endParaRPr lang="zh-CN" altLang="en-US" dirty="0"/>
          </a:p>
        </p:txBody>
      </p:sp>
    </p:spTree>
    <p:extLst>
      <p:ext uri="{BB962C8B-B14F-4D97-AF65-F5344CB8AC3E}">
        <p14:creationId xmlns:p14="http://schemas.microsoft.com/office/powerpoint/2010/main" val="4136192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DAE9F-CBCD-4ED9-A49F-55FDFE76D39F}"/>
              </a:ext>
            </a:extLst>
          </p:cNvPr>
          <p:cNvSpPr>
            <a:spLocks noGrp="1"/>
          </p:cNvSpPr>
          <p:nvPr>
            <p:ph type="title"/>
          </p:nvPr>
        </p:nvSpPr>
        <p:spPr/>
        <p:txBody>
          <a:bodyPr/>
          <a:lstStyle/>
          <a:p>
            <a:r>
              <a:rPr lang="zh-CN" altLang="en-US" dirty="0"/>
              <a:t>计算机下棋简史（</a:t>
            </a:r>
            <a:r>
              <a:rPr lang="en-US" altLang="zh-CN" dirty="0"/>
              <a:t>1</a:t>
            </a:r>
            <a:r>
              <a:rPr lang="zh-CN" altLang="en-US" dirty="0"/>
              <a:t>）</a:t>
            </a:r>
          </a:p>
        </p:txBody>
      </p:sp>
      <p:cxnSp>
        <p:nvCxnSpPr>
          <p:cNvPr id="4" name="直接箭头连接符 3">
            <a:extLst>
              <a:ext uri="{FF2B5EF4-FFF2-40B4-BE49-F238E27FC236}">
                <a16:creationId xmlns:a16="http://schemas.microsoft.com/office/drawing/2014/main" id="{35A047FE-E727-49A2-8E37-8ECAF929224F}"/>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843136D-7843-41A4-A1AD-420EF9301840}"/>
              </a:ext>
            </a:extLst>
          </p:cNvPr>
          <p:cNvSpPr txBox="1"/>
          <p:nvPr/>
        </p:nvSpPr>
        <p:spPr>
          <a:xfrm>
            <a:off x="609688" y="1577218"/>
            <a:ext cx="1808034" cy="1569660"/>
          </a:xfrm>
          <a:prstGeom prst="rect">
            <a:avLst/>
          </a:prstGeom>
          <a:noFill/>
        </p:spPr>
        <p:txBody>
          <a:bodyPr wrap="square" rtlCol="0">
            <a:spAutoFit/>
          </a:bodyPr>
          <a:lstStyle/>
          <a:p>
            <a:r>
              <a:rPr lang="zh-CN" altLang="en-US" sz="1600" dirty="0"/>
              <a:t>德国发明家兼外交家肯佩伦</a:t>
            </a:r>
            <a:endParaRPr lang="en-US" altLang="zh-CN" sz="1600" dirty="0"/>
          </a:p>
          <a:p>
            <a:r>
              <a:rPr lang="en-US" altLang="zh-CN" sz="1600" dirty="0"/>
              <a:t>The Turk</a:t>
            </a:r>
          </a:p>
          <a:p>
            <a:r>
              <a:rPr lang="zh-CN" altLang="en-US" sz="1600" dirty="0"/>
              <a:t>巡演了几十年</a:t>
            </a:r>
            <a:endParaRPr lang="en-US" altLang="zh-CN" sz="1600" dirty="0"/>
          </a:p>
          <a:p>
            <a:r>
              <a:rPr lang="zh-CN" altLang="en-US" sz="1600" dirty="0"/>
              <a:t>发现装置里有个象棋高手</a:t>
            </a:r>
          </a:p>
        </p:txBody>
      </p:sp>
      <p:sp>
        <p:nvSpPr>
          <p:cNvPr id="6" name="椭圆 5">
            <a:extLst>
              <a:ext uri="{FF2B5EF4-FFF2-40B4-BE49-F238E27FC236}">
                <a16:creationId xmlns:a16="http://schemas.microsoft.com/office/drawing/2014/main" id="{5B16815E-88B9-4B64-9672-8BF2628C1B3C}"/>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330F08C-0988-45A2-BF8A-1479F560DAFC}"/>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9118902-5246-4CDF-9E46-0F76EE5F6C2E}"/>
              </a:ext>
            </a:extLst>
          </p:cNvPr>
          <p:cNvSpPr/>
          <p:nvPr/>
        </p:nvSpPr>
        <p:spPr>
          <a:xfrm>
            <a:off x="4802667"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08C0205-A176-4E1A-851E-4C50D4123515}"/>
              </a:ext>
            </a:extLst>
          </p:cNvPr>
          <p:cNvSpPr txBox="1"/>
          <p:nvPr/>
        </p:nvSpPr>
        <p:spPr>
          <a:xfrm>
            <a:off x="4164123" y="4339435"/>
            <a:ext cx="1970894" cy="1323439"/>
          </a:xfrm>
          <a:prstGeom prst="rect">
            <a:avLst/>
          </a:prstGeom>
          <a:noFill/>
        </p:spPr>
        <p:txBody>
          <a:bodyPr wrap="square" rtlCol="0">
            <a:spAutoFit/>
          </a:bodyPr>
          <a:lstStyle/>
          <a:p>
            <a:r>
              <a:rPr lang="zh-CN" altLang="en-US" sz="1600" dirty="0"/>
              <a:t>香农发表</a:t>
            </a:r>
            <a:endParaRPr lang="en-US" altLang="zh-CN" sz="1600" dirty="0"/>
          </a:p>
          <a:p>
            <a:r>
              <a:rPr lang="en-US" altLang="zh-CN" sz="1600" dirty="0"/>
              <a:t>《Programming a Computer for Playing Chess》</a:t>
            </a:r>
          </a:p>
          <a:p>
            <a:r>
              <a:rPr lang="zh-CN" altLang="en-US" sz="1600" dirty="0"/>
              <a:t>开启理论研究</a:t>
            </a:r>
            <a:endParaRPr lang="en-US" altLang="zh-CN" sz="1600" dirty="0"/>
          </a:p>
        </p:txBody>
      </p:sp>
      <p:sp>
        <p:nvSpPr>
          <p:cNvPr id="10" name="椭圆 9">
            <a:extLst>
              <a:ext uri="{FF2B5EF4-FFF2-40B4-BE49-F238E27FC236}">
                <a16:creationId xmlns:a16="http://schemas.microsoft.com/office/drawing/2014/main" id="{A22FC20C-AFB2-48E2-B792-793C31B99950}"/>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BD6555B-359B-43CB-9FCF-7FA0035149F1}"/>
              </a:ext>
            </a:extLst>
          </p:cNvPr>
          <p:cNvSpPr txBox="1"/>
          <p:nvPr/>
        </p:nvSpPr>
        <p:spPr>
          <a:xfrm>
            <a:off x="6703320" y="4915587"/>
            <a:ext cx="1114265" cy="1077218"/>
          </a:xfrm>
          <a:prstGeom prst="rect">
            <a:avLst/>
          </a:prstGeom>
          <a:noFill/>
        </p:spPr>
        <p:txBody>
          <a:bodyPr wrap="square" rtlCol="0">
            <a:spAutoFit/>
          </a:bodyPr>
          <a:lstStyle/>
          <a:p>
            <a:r>
              <a:rPr lang="zh-CN" altLang="en-US" sz="1600" dirty="0"/>
              <a:t>塞缪尔写了第二款跳棋程序，可自学习</a:t>
            </a:r>
            <a:endParaRPr lang="en-US" altLang="zh-CN" sz="1600" dirty="0"/>
          </a:p>
        </p:txBody>
      </p:sp>
      <p:sp>
        <p:nvSpPr>
          <p:cNvPr id="12" name="文本框 11">
            <a:extLst>
              <a:ext uri="{FF2B5EF4-FFF2-40B4-BE49-F238E27FC236}">
                <a16:creationId xmlns:a16="http://schemas.microsoft.com/office/drawing/2014/main" id="{E623368B-1D9E-4CEB-B7EF-9C9F71D74CD9}"/>
              </a:ext>
            </a:extLst>
          </p:cNvPr>
          <p:cNvSpPr txBox="1"/>
          <p:nvPr/>
        </p:nvSpPr>
        <p:spPr>
          <a:xfrm>
            <a:off x="4483368" y="1570939"/>
            <a:ext cx="2924271"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普林茨</a:t>
            </a:r>
            <a:endParaRPr lang="en-US" altLang="zh-CN" sz="1600" dirty="0"/>
          </a:p>
          <a:p>
            <a:r>
              <a:rPr lang="zh-CN" altLang="en-US" sz="1600" dirty="0"/>
              <a:t>写了一个残局程序</a:t>
            </a:r>
            <a:endParaRPr lang="en-US" altLang="zh-CN" sz="1600" dirty="0"/>
          </a:p>
          <a:p>
            <a:r>
              <a:rPr lang="zh-CN" altLang="en-US" sz="1600" dirty="0"/>
              <a:t>离将死还有两步时找到最优解</a:t>
            </a:r>
            <a:endParaRPr lang="en-US" altLang="zh-CN" sz="1600" dirty="0"/>
          </a:p>
          <a:p>
            <a:r>
              <a:rPr lang="en-US" altLang="zh-CN" sz="1600" dirty="0"/>
              <a:t>mate-in-two</a:t>
            </a:r>
          </a:p>
          <a:p>
            <a:pPr marL="285750" indent="-285750">
              <a:buFont typeface="Arial" panose="020B0604020202020204" pitchFamily="34" charset="0"/>
              <a:buChar char="•"/>
            </a:pPr>
            <a:r>
              <a:rPr lang="zh-CN" altLang="en-US" sz="1600" dirty="0"/>
              <a:t>特拉切</a:t>
            </a:r>
            <a:endParaRPr lang="en-US" altLang="zh-CN" sz="1600" dirty="0"/>
          </a:p>
          <a:p>
            <a:r>
              <a:rPr lang="zh-CN" altLang="en-US" sz="1600" dirty="0"/>
              <a:t>写了第一款跳棋程序</a:t>
            </a:r>
            <a:endParaRPr lang="en-US" altLang="zh-CN" sz="1600" dirty="0"/>
          </a:p>
        </p:txBody>
      </p:sp>
      <p:sp>
        <p:nvSpPr>
          <p:cNvPr id="13" name="文本框 12">
            <a:extLst>
              <a:ext uri="{FF2B5EF4-FFF2-40B4-BE49-F238E27FC236}">
                <a16:creationId xmlns:a16="http://schemas.microsoft.com/office/drawing/2014/main" id="{77BD77F9-83AE-4B83-93FF-22A53D5F3A36}"/>
              </a:ext>
            </a:extLst>
          </p:cNvPr>
          <p:cNvSpPr txBox="1"/>
          <p:nvPr/>
        </p:nvSpPr>
        <p:spPr>
          <a:xfrm>
            <a:off x="8977182" y="4662600"/>
            <a:ext cx="2007600" cy="1077218"/>
          </a:xfrm>
          <a:prstGeom prst="rect">
            <a:avLst/>
          </a:prstGeom>
          <a:noFill/>
        </p:spPr>
        <p:txBody>
          <a:bodyPr wrap="square" rtlCol="0">
            <a:spAutoFit/>
          </a:bodyPr>
          <a:lstStyle/>
          <a:p>
            <a:r>
              <a:rPr lang="zh-CN" altLang="en-US" sz="1600" dirty="0"/>
              <a:t>舍佛的跳棋程序</a:t>
            </a:r>
            <a:endParaRPr lang="en-US" altLang="zh-CN" sz="1600" dirty="0"/>
          </a:p>
          <a:p>
            <a:r>
              <a:rPr lang="en-US" altLang="zh-CN" sz="1600" dirty="0"/>
              <a:t>Chinook</a:t>
            </a:r>
          </a:p>
          <a:p>
            <a:r>
              <a:rPr lang="zh-CN" altLang="en-US" sz="1600" dirty="0"/>
              <a:t>与人类大师丁斯利大战告负</a:t>
            </a:r>
            <a:endParaRPr lang="en-US" altLang="zh-CN" sz="1600" dirty="0"/>
          </a:p>
        </p:txBody>
      </p:sp>
      <p:sp>
        <p:nvSpPr>
          <p:cNvPr id="14" name="椭圆 13">
            <a:extLst>
              <a:ext uri="{FF2B5EF4-FFF2-40B4-BE49-F238E27FC236}">
                <a16:creationId xmlns:a16="http://schemas.microsoft.com/office/drawing/2014/main" id="{95661BDB-410F-459E-AE64-CA60E032B5E0}"/>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38D14E0-EC00-4178-8A97-8726474FAE66}"/>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0CF0851-D386-47EB-848A-CB42B06C155C}"/>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9F6605-5EEF-4C50-BD06-78EFDEE70479}"/>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26BDC4-5973-4351-992C-B28E21672DB9}"/>
              </a:ext>
            </a:extLst>
          </p:cNvPr>
          <p:cNvCxnSpPr>
            <a:cxnSpLocks/>
          </p:cNvCxnSpPr>
          <p:nvPr/>
        </p:nvCxnSpPr>
        <p:spPr>
          <a:xfrm flipH="1">
            <a:off x="4827176" y="4078060"/>
            <a:ext cx="16491" cy="229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A5FF704-DDEE-490B-BDA2-42FBBE289E8D}"/>
              </a:ext>
            </a:extLst>
          </p:cNvPr>
          <p:cNvCxnSpPr>
            <a:cxnSpLocks/>
            <a:stCxn id="6" idx="0"/>
            <a:endCxn id="5" idx="2"/>
          </p:cNvCxnSpPr>
          <p:nvPr/>
        </p:nvCxnSpPr>
        <p:spPr>
          <a:xfrm flipH="1" flipV="1">
            <a:off x="1513705" y="3146878"/>
            <a:ext cx="1" cy="804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222891C-F650-4406-B85E-56A7A1FCBFC4}"/>
              </a:ext>
            </a:extLst>
          </p:cNvPr>
          <p:cNvSpPr txBox="1"/>
          <p:nvPr/>
        </p:nvSpPr>
        <p:spPr>
          <a:xfrm>
            <a:off x="1223325" y="4094190"/>
            <a:ext cx="823035" cy="369332"/>
          </a:xfrm>
          <a:prstGeom prst="rect">
            <a:avLst/>
          </a:prstGeom>
          <a:noFill/>
        </p:spPr>
        <p:txBody>
          <a:bodyPr wrap="square" rtlCol="0">
            <a:spAutoFit/>
          </a:bodyPr>
          <a:lstStyle/>
          <a:p>
            <a:r>
              <a:rPr lang="en-US" altLang="zh-CN" dirty="0"/>
              <a:t>1770</a:t>
            </a:r>
            <a:endParaRPr lang="zh-CN" altLang="en-US" dirty="0"/>
          </a:p>
        </p:txBody>
      </p:sp>
      <p:sp>
        <p:nvSpPr>
          <p:cNvPr id="21" name="文本框 20">
            <a:extLst>
              <a:ext uri="{FF2B5EF4-FFF2-40B4-BE49-F238E27FC236}">
                <a16:creationId xmlns:a16="http://schemas.microsoft.com/office/drawing/2014/main" id="{899043D4-55FD-477D-B8E9-BB305448DEB8}"/>
              </a:ext>
            </a:extLst>
          </p:cNvPr>
          <p:cNvSpPr txBox="1"/>
          <p:nvPr/>
        </p:nvSpPr>
        <p:spPr>
          <a:xfrm>
            <a:off x="4454064" y="3595424"/>
            <a:ext cx="823035" cy="369332"/>
          </a:xfrm>
          <a:prstGeom prst="rect">
            <a:avLst/>
          </a:prstGeom>
          <a:noFill/>
        </p:spPr>
        <p:txBody>
          <a:bodyPr wrap="square" rtlCol="0">
            <a:spAutoFit/>
          </a:bodyPr>
          <a:lstStyle/>
          <a:p>
            <a:r>
              <a:rPr lang="en-US" altLang="zh-CN" dirty="0"/>
              <a:t>1950</a:t>
            </a:r>
            <a:endParaRPr lang="zh-CN" altLang="en-US" dirty="0"/>
          </a:p>
        </p:txBody>
      </p:sp>
      <p:sp>
        <p:nvSpPr>
          <p:cNvPr id="22" name="文本框 21">
            <a:extLst>
              <a:ext uri="{FF2B5EF4-FFF2-40B4-BE49-F238E27FC236}">
                <a16:creationId xmlns:a16="http://schemas.microsoft.com/office/drawing/2014/main" id="{E22FA170-983D-4FD6-8200-3B0C3F3B7FB8}"/>
              </a:ext>
            </a:extLst>
          </p:cNvPr>
          <p:cNvSpPr txBox="1"/>
          <p:nvPr/>
        </p:nvSpPr>
        <p:spPr>
          <a:xfrm>
            <a:off x="9094967" y="3602719"/>
            <a:ext cx="823035" cy="369332"/>
          </a:xfrm>
          <a:prstGeom prst="rect">
            <a:avLst/>
          </a:prstGeom>
          <a:noFill/>
        </p:spPr>
        <p:txBody>
          <a:bodyPr wrap="square" rtlCol="0">
            <a:spAutoFit/>
          </a:bodyPr>
          <a:lstStyle/>
          <a:p>
            <a:r>
              <a:rPr lang="en-US" altLang="zh-CN" dirty="0"/>
              <a:t>1992</a:t>
            </a:r>
            <a:endParaRPr lang="zh-CN" altLang="en-US" dirty="0"/>
          </a:p>
        </p:txBody>
      </p:sp>
      <p:sp>
        <p:nvSpPr>
          <p:cNvPr id="23" name="文本框 22">
            <a:extLst>
              <a:ext uri="{FF2B5EF4-FFF2-40B4-BE49-F238E27FC236}">
                <a16:creationId xmlns:a16="http://schemas.microsoft.com/office/drawing/2014/main" id="{B0FCBC57-C936-4EC1-8703-4FACAA7AB7ED}"/>
              </a:ext>
            </a:extLst>
          </p:cNvPr>
          <p:cNvSpPr txBox="1"/>
          <p:nvPr/>
        </p:nvSpPr>
        <p:spPr>
          <a:xfrm>
            <a:off x="2427168" y="1605612"/>
            <a:ext cx="1970893" cy="830997"/>
          </a:xfrm>
          <a:prstGeom prst="rect">
            <a:avLst/>
          </a:prstGeom>
          <a:noFill/>
        </p:spPr>
        <p:txBody>
          <a:bodyPr wrap="square" rtlCol="0">
            <a:spAutoFit/>
          </a:bodyPr>
          <a:lstStyle/>
          <a:p>
            <a:r>
              <a:rPr lang="zh-CN" altLang="en-US" sz="1600" dirty="0"/>
              <a:t>图灵编了第一个下棋程序，但未上机运行</a:t>
            </a:r>
            <a:endParaRPr lang="en-US" altLang="zh-CN" sz="1600" dirty="0"/>
          </a:p>
        </p:txBody>
      </p:sp>
      <p:sp>
        <p:nvSpPr>
          <p:cNvPr id="24" name="椭圆 23">
            <a:extLst>
              <a:ext uri="{FF2B5EF4-FFF2-40B4-BE49-F238E27FC236}">
                <a16:creationId xmlns:a16="http://schemas.microsoft.com/office/drawing/2014/main" id="{BEC0CBB9-DF60-4A64-B11A-87CDC3A2CBCC}"/>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0EF958F-F049-4B50-8EBA-43C82DFB1C3C}"/>
              </a:ext>
            </a:extLst>
          </p:cNvPr>
          <p:cNvCxnSpPr>
            <a:cxnSpLocks/>
            <a:stCxn id="24" idx="0"/>
            <a:endCxn id="23" idx="2"/>
          </p:cNvCxnSpPr>
          <p:nvPr/>
        </p:nvCxnSpPr>
        <p:spPr>
          <a:xfrm flipH="1" flipV="1">
            <a:off x="3412615" y="2436609"/>
            <a:ext cx="7986" cy="1519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672C60B-3273-4BB6-A9E3-D0825C82D118}"/>
              </a:ext>
            </a:extLst>
          </p:cNvPr>
          <p:cNvSpPr txBox="1"/>
          <p:nvPr/>
        </p:nvSpPr>
        <p:spPr>
          <a:xfrm>
            <a:off x="3005134" y="4096923"/>
            <a:ext cx="823035" cy="369332"/>
          </a:xfrm>
          <a:prstGeom prst="rect">
            <a:avLst/>
          </a:prstGeom>
          <a:noFill/>
        </p:spPr>
        <p:txBody>
          <a:bodyPr wrap="square" rtlCol="0">
            <a:spAutoFit/>
          </a:bodyPr>
          <a:lstStyle/>
          <a:p>
            <a:r>
              <a:rPr lang="en-US" altLang="zh-CN" dirty="0"/>
              <a:t>1947</a:t>
            </a:r>
            <a:endParaRPr lang="zh-CN" altLang="en-US" dirty="0"/>
          </a:p>
        </p:txBody>
      </p:sp>
      <p:sp>
        <p:nvSpPr>
          <p:cNvPr id="27" name="文本框 26">
            <a:extLst>
              <a:ext uri="{FF2B5EF4-FFF2-40B4-BE49-F238E27FC236}">
                <a16:creationId xmlns:a16="http://schemas.microsoft.com/office/drawing/2014/main" id="{83BAEFA4-DBDB-4CAD-A539-4899FCA209CB}"/>
              </a:ext>
            </a:extLst>
          </p:cNvPr>
          <p:cNvSpPr txBox="1"/>
          <p:nvPr/>
        </p:nvSpPr>
        <p:spPr>
          <a:xfrm>
            <a:off x="1519885" y="4908821"/>
            <a:ext cx="2075934" cy="1077218"/>
          </a:xfrm>
          <a:prstGeom prst="rect">
            <a:avLst/>
          </a:prstGeom>
          <a:noFill/>
        </p:spPr>
        <p:txBody>
          <a:bodyPr wrap="square" rtlCol="0">
            <a:spAutoFit/>
          </a:bodyPr>
          <a:lstStyle/>
          <a:p>
            <a:r>
              <a:rPr lang="zh-CN" altLang="en-US" sz="1600" dirty="0"/>
              <a:t>冯诺依曼与摩根斯顿</a:t>
            </a:r>
            <a:endParaRPr lang="en-US" altLang="zh-CN" sz="1600" dirty="0"/>
          </a:p>
          <a:p>
            <a:r>
              <a:rPr lang="en-US" altLang="zh-CN" sz="1600" dirty="0"/>
              <a:t>《</a:t>
            </a:r>
            <a:r>
              <a:rPr lang="zh-CN" altLang="en-US" sz="1600" dirty="0"/>
              <a:t>博弈论</a:t>
            </a:r>
            <a:r>
              <a:rPr lang="en-US" altLang="zh-CN" sz="1600" dirty="0"/>
              <a:t>》</a:t>
            </a:r>
          </a:p>
          <a:p>
            <a:r>
              <a:rPr lang="zh-CN" altLang="en-US" sz="1600" dirty="0"/>
              <a:t>首次提出</a:t>
            </a:r>
            <a:r>
              <a:rPr lang="en-US" altLang="zh-CN" sz="1600" dirty="0"/>
              <a:t>Minimax</a:t>
            </a:r>
            <a:r>
              <a:rPr lang="zh-CN" altLang="en-US" sz="1600" dirty="0"/>
              <a:t>算法</a:t>
            </a:r>
            <a:endParaRPr lang="en-US" altLang="zh-CN" sz="1600" dirty="0"/>
          </a:p>
        </p:txBody>
      </p:sp>
      <p:sp>
        <p:nvSpPr>
          <p:cNvPr id="28" name="椭圆 27">
            <a:extLst>
              <a:ext uri="{FF2B5EF4-FFF2-40B4-BE49-F238E27FC236}">
                <a16:creationId xmlns:a16="http://schemas.microsoft.com/office/drawing/2014/main" id="{A7D18574-CA07-4129-9674-B7207F6B88D3}"/>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2898AF62-A3F9-4726-8624-C63A326EE453}"/>
              </a:ext>
            </a:extLst>
          </p:cNvPr>
          <p:cNvCxnSpPr>
            <a:cxnSpLocks/>
            <a:stCxn id="28"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F3F284-9C64-40B1-A658-820CCCF8D5EC}"/>
              </a:ext>
            </a:extLst>
          </p:cNvPr>
          <p:cNvSpPr txBox="1"/>
          <p:nvPr/>
        </p:nvSpPr>
        <p:spPr>
          <a:xfrm>
            <a:off x="5618272" y="4097443"/>
            <a:ext cx="823035" cy="369332"/>
          </a:xfrm>
          <a:prstGeom prst="rect">
            <a:avLst/>
          </a:prstGeom>
          <a:noFill/>
        </p:spPr>
        <p:txBody>
          <a:bodyPr wrap="square" rtlCol="0">
            <a:spAutoFit/>
          </a:bodyPr>
          <a:lstStyle/>
          <a:p>
            <a:r>
              <a:rPr lang="en-US" altLang="zh-CN" dirty="0"/>
              <a:t>1951</a:t>
            </a:r>
            <a:endParaRPr lang="zh-CN" altLang="en-US" dirty="0"/>
          </a:p>
        </p:txBody>
      </p:sp>
      <p:sp>
        <p:nvSpPr>
          <p:cNvPr id="31" name="文本框 30">
            <a:extLst>
              <a:ext uri="{FF2B5EF4-FFF2-40B4-BE49-F238E27FC236}">
                <a16:creationId xmlns:a16="http://schemas.microsoft.com/office/drawing/2014/main" id="{33B8D9EE-9B0D-4B6A-9646-5A0354014D9A}"/>
              </a:ext>
            </a:extLst>
          </p:cNvPr>
          <p:cNvSpPr txBox="1"/>
          <p:nvPr/>
        </p:nvSpPr>
        <p:spPr>
          <a:xfrm>
            <a:off x="7364639" y="1434151"/>
            <a:ext cx="2132334" cy="1569660"/>
          </a:xfrm>
          <a:prstGeom prst="rect">
            <a:avLst/>
          </a:prstGeom>
          <a:noFill/>
        </p:spPr>
        <p:txBody>
          <a:bodyPr wrap="square" rtlCol="0">
            <a:spAutoFit/>
          </a:bodyPr>
          <a:lstStyle/>
          <a:p>
            <a:r>
              <a:rPr lang="zh-CN" altLang="en-US" sz="1600" dirty="0"/>
              <a:t>麦肯锡首次提出阿尔法</a:t>
            </a:r>
            <a:r>
              <a:rPr lang="en-US" altLang="zh-CN" sz="1600" dirty="0"/>
              <a:t>-</a:t>
            </a:r>
            <a:r>
              <a:rPr lang="zh-CN" altLang="en-US" sz="1600" dirty="0"/>
              <a:t>贝塔剪枝</a:t>
            </a:r>
            <a:endParaRPr lang="en-US" altLang="zh-CN" sz="1600" dirty="0"/>
          </a:p>
          <a:p>
            <a:r>
              <a:rPr lang="zh-CN" altLang="en-US" sz="1600" dirty="0"/>
              <a:t>纽厄尔、司马贺和肖则率先实现了它</a:t>
            </a:r>
            <a:endParaRPr lang="en-US" altLang="zh-CN" sz="1600" dirty="0"/>
          </a:p>
          <a:p>
            <a:r>
              <a:rPr lang="zh-CN" altLang="en-US" sz="1600" dirty="0"/>
              <a:t>同资源下，树深可比</a:t>
            </a:r>
            <a:r>
              <a:rPr lang="en-US" altLang="zh-CN" sz="1600" dirty="0"/>
              <a:t>Minimax</a:t>
            </a:r>
            <a:r>
              <a:rPr lang="zh-CN" altLang="en-US" sz="1600" dirty="0"/>
              <a:t>多一倍</a:t>
            </a:r>
            <a:endParaRPr lang="en-US" altLang="zh-CN" sz="1600" dirty="0"/>
          </a:p>
        </p:txBody>
      </p:sp>
      <p:cxnSp>
        <p:nvCxnSpPr>
          <p:cNvPr id="32" name="直接箭头连接符 31">
            <a:extLst>
              <a:ext uri="{FF2B5EF4-FFF2-40B4-BE49-F238E27FC236}">
                <a16:creationId xmlns:a16="http://schemas.microsoft.com/office/drawing/2014/main" id="{175AA131-3513-4373-ADFA-6640F6F3F652}"/>
              </a:ext>
            </a:extLst>
          </p:cNvPr>
          <p:cNvCxnSpPr>
            <a:cxnSpLocks/>
          </p:cNvCxnSpPr>
          <p:nvPr/>
        </p:nvCxnSpPr>
        <p:spPr>
          <a:xfrm flipH="1" flipV="1">
            <a:off x="8388751" y="3020850"/>
            <a:ext cx="7517" cy="1005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F42F9C5-935C-49EC-9EE6-ACB9B4297775}"/>
              </a:ext>
            </a:extLst>
          </p:cNvPr>
          <p:cNvSpPr txBox="1"/>
          <p:nvPr/>
        </p:nvSpPr>
        <p:spPr>
          <a:xfrm>
            <a:off x="2257099" y="3649348"/>
            <a:ext cx="823035" cy="369332"/>
          </a:xfrm>
          <a:prstGeom prst="rect">
            <a:avLst/>
          </a:prstGeom>
          <a:noFill/>
        </p:spPr>
        <p:txBody>
          <a:bodyPr wrap="square" rtlCol="0">
            <a:spAutoFit/>
          </a:bodyPr>
          <a:lstStyle/>
          <a:p>
            <a:r>
              <a:rPr lang="en-US" altLang="zh-CN" dirty="0"/>
              <a:t>1944</a:t>
            </a:r>
            <a:endParaRPr lang="zh-CN" altLang="en-US" dirty="0"/>
          </a:p>
        </p:txBody>
      </p:sp>
      <p:sp>
        <p:nvSpPr>
          <p:cNvPr id="38" name="文本框 37">
            <a:extLst>
              <a:ext uri="{FF2B5EF4-FFF2-40B4-BE49-F238E27FC236}">
                <a16:creationId xmlns:a16="http://schemas.microsoft.com/office/drawing/2014/main" id="{063C29B4-8FF8-41BC-8C8D-E882DB8CA0AA}"/>
              </a:ext>
            </a:extLst>
          </p:cNvPr>
          <p:cNvSpPr txBox="1"/>
          <p:nvPr/>
        </p:nvSpPr>
        <p:spPr>
          <a:xfrm>
            <a:off x="6953122" y="3607781"/>
            <a:ext cx="823035" cy="369332"/>
          </a:xfrm>
          <a:prstGeom prst="rect">
            <a:avLst/>
          </a:prstGeom>
          <a:noFill/>
        </p:spPr>
        <p:txBody>
          <a:bodyPr wrap="square" rtlCol="0">
            <a:spAutoFit/>
          </a:bodyPr>
          <a:lstStyle/>
          <a:p>
            <a:r>
              <a:rPr lang="en-US" altLang="zh-CN" dirty="0"/>
              <a:t>1952</a:t>
            </a:r>
            <a:endParaRPr lang="zh-CN" altLang="en-US" dirty="0"/>
          </a:p>
        </p:txBody>
      </p:sp>
      <p:sp>
        <p:nvSpPr>
          <p:cNvPr id="41" name="椭圆 40">
            <a:extLst>
              <a:ext uri="{FF2B5EF4-FFF2-40B4-BE49-F238E27FC236}">
                <a16:creationId xmlns:a16="http://schemas.microsoft.com/office/drawing/2014/main" id="{223582CA-87D5-4B76-BD0D-F14D5985B9C3}"/>
              </a:ext>
            </a:extLst>
          </p:cNvPr>
          <p:cNvSpPr/>
          <p:nvPr/>
        </p:nvSpPr>
        <p:spPr>
          <a:xfrm>
            <a:off x="8344949" y="396823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176A76D7-1926-4922-BFEE-7FB7C83AC07C}"/>
              </a:ext>
            </a:extLst>
          </p:cNvPr>
          <p:cNvSpPr txBox="1"/>
          <p:nvPr/>
        </p:nvSpPr>
        <p:spPr>
          <a:xfrm>
            <a:off x="9657295" y="1675667"/>
            <a:ext cx="2132334" cy="1077218"/>
          </a:xfrm>
          <a:prstGeom prst="rect">
            <a:avLst/>
          </a:prstGeom>
          <a:noFill/>
        </p:spPr>
        <p:txBody>
          <a:bodyPr wrap="square" rtlCol="0">
            <a:spAutoFit/>
          </a:bodyPr>
          <a:lstStyle/>
          <a:p>
            <a:r>
              <a:rPr lang="en-US" altLang="zh-CN" sz="1600" dirty="0"/>
              <a:t>Chinook</a:t>
            </a:r>
            <a:r>
              <a:rPr lang="zh-CN" altLang="en-US" sz="1600" dirty="0"/>
              <a:t>证明只要不犯错，跳棋最终都是和棋。而</a:t>
            </a:r>
            <a:r>
              <a:rPr lang="en-US" altLang="zh-CN" sz="1600" dirty="0"/>
              <a:t>Chinook</a:t>
            </a:r>
            <a:r>
              <a:rPr lang="zh-CN" altLang="en-US" sz="1600" dirty="0"/>
              <a:t>已经不会犯错</a:t>
            </a:r>
            <a:endParaRPr lang="en-US" altLang="zh-CN" sz="1600" dirty="0"/>
          </a:p>
        </p:txBody>
      </p:sp>
      <p:cxnSp>
        <p:nvCxnSpPr>
          <p:cNvPr id="43" name="直接箭头连接符 42">
            <a:extLst>
              <a:ext uri="{FF2B5EF4-FFF2-40B4-BE49-F238E27FC236}">
                <a16:creationId xmlns:a16="http://schemas.microsoft.com/office/drawing/2014/main" id="{B9E9ED16-E88D-44D8-A509-00177596CAC6}"/>
              </a:ext>
            </a:extLst>
          </p:cNvPr>
          <p:cNvCxnSpPr>
            <a:cxnSpLocks/>
          </p:cNvCxnSpPr>
          <p:nvPr/>
        </p:nvCxnSpPr>
        <p:spPr>
          <a:xfrm flipH="1" flipV="1">
            <a:off x="10715945" y="3000252"/>
            <a:ext cx="7517" cy="1005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03194D-A9C9-47BC-B3B6-62C528AB91FA}"/>
              </a:ext>
            </a:extLst>
          </p:cNvPr>
          <p:cNvSpPr/>
          <p:nvPr/>
        </p:nvSpPr>
        <p:spPr>
          <a:xfrm>
            <a:off x="10672143" y="394764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A28C468-4A95-496A-B8F1-1B5936A918FD}"/>
              </a:ext>
            </a:extLst>
          </p:cNvPr>
          <p:cNvSpPr txBox="1"/>
          <p:nvPr/>
        </p:nvSpPr>
        <p:spPr>
          <a:xfrm>
            <a:off x="10420885" y="4045624"/>
            <a:ext cx="823035" cy="369332"/>
          </a:xfrm>
          <a:prstGeom prst="rect">
            <a:avLst/>
          </a:prstGeom>
          <a:noFill/>
        </p:spPr>
        <p:txBody>
          <a:bodyPr wrap="square" rtlCol="0">
            <a:spAutoFit/>
          </a:bodyPr>
          <a:lstStyle/>
          <a:p>
            <a:r>
              <a:rPr lang="en-US" altLang="zh-CN" dirty="0"/>
              <a:t>2007</a:t>
            </a:r>
            <a:endParaRPr lang="zh-CN" altLang="en-US" dirty="0"/>
          </a:p>
        </p:txBody>
      </p:sp>
    </p:spTree>
    <p:extLst>
      <p:ext uri="{BB962C8B-B14F-4D97-AF65-F5344CB8AC3E}">
        <p14:creationId xmlns:p14="http://schemas.microsoft.com/office/powerpoint/2010/main" val="3909816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DAE9F-CBCD-4ED9-A49F-55FDFE76D39F}"/>
              </a:ext>
            </a:extLst>
          </p:cNvPr>
          <p:cNvSpPr>
            <a:spLocks noGrp="1"/>
          </p:cNvSpPr>
          <p:nvPr>
            <p:ph type="title"/>
          </p:nvPr>
        </p:nvSpPr>
        <p:spPr/>
        <p:txBody>
          <a:bodyPr/>
          <a:lstStyle/>
          <a:p>
            <a:r>
              <a:rPr lang="zh-CN" altLang="en-US" dirty="0"/>
              <a:t>计算机下棋简史（</a:t>
            </a:r>
            <a:r>
              <a:rPr lang="en-US" altLang="zh-CN" dirty="0"/>
              <a:t>1</a:t>
            </a:r>
            <a:r>
              <a:rPr lang="zh-CN" altLang="en-US" dirty="0"/>
              <a:t>）</a:t>
            </a:r>
          </a:p>
        </p:txBody>
      </p:sp>
      <p:cxnSp>
        <p:nvCxnSpPr>
          <p:cNvPr id="4" name="直接箭头连接符 3">
            <a:extLst>
              <a:ext uri="{FF2B5EF4-FFF2-40B4-BE49-F238E27FC236}">
                <a16:creationId xmlns:a16="http://schemas.microsoft.com/office/drawing/2014/main" id="{35A047FE-E727-49A2-8E37-8ECAF929224F}"/>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843136D-7843-41A4-A1AD-420EF9301840}"/>
              </a:ext>
            </a:extLst>
          </p:cNvPr>
          <p:cNvSpPr txBox="1"/>
          <p:nvPr/>
        </p:nvSpPr>
        <p:spPr>
          <a:xfrm>
            <a:off x="609688" y="1577218"/>
            <a:ext cx="1808034" cy="1569660"/>
          </a:xfrm>
          <a:prstGeom prst="rect">
            <a:avLst/>
          </a:prstGeom>
          <a:noFill/>
        </p:spPr>
        <p:txBody>
          <a:bodyPr wrap="square" rtlCol="0">
            <a:spAutoFit/>
          </a:bodyPr>
          <a:lstStyle/>
          <a:p>
            <a:r>
              <a:rPr lang="zh-CN" altLang="en-US" sz="1600" dirty="0"/>
              <a:t>德国发明家兼外交家肯佩伦</a:t>
            </a:r>
            <a:endParaRPr lang="en-US" altLang="zh-CN" sz="1600" dirty="0"/>
          </a:p>
          <a:p>
            <a:r>
              <a:rPr lang="en-US" altLang="zh-CN" sz="1600" dirty="0"/>
              <a:t>The Turk</a:t>
            </a:r>
          </a:p>
          <a:p>
            <a:r>
              <a:rPr lang="zh-CN" altLang="en-US" sz="1600" dirty="0"/>
              <a:t>巡演了几十年</a:t>
            </a:r>
            <a:endParaRPr lang="en-US" altLang="zh-CN" sz="1600" dirty="0"/>
          </a:p>
          <a:p>
            <a:r>
              <a:rPr lang="zh-CN" altLang="en-US" sz="1600" dirty="0"/>
              <a:t>发现装置里有个象棋高手</a:t>
            </a:r>
          </a:p>
        </p:txBody>
      </p:sp>
      <p:sp>
        <p:nvSpPr>
          <p:cNvPr id="6" name="椭圆 5">
            <a:extLst>
              <a:ext uri="{FF2B5EF4-FFF2-40B4-BE49-F238E27FC236}">
                <a16:creationId xmlns:a16="http://schemas.microsoft.com/office/drawing/2014/main" id="{5B16815E-88B9-4B64-9672-8BF2628C1B3C}"/>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330F08C-0988-45A2-BF8A-1479F560DAFC}"/>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9118902-5246-4CDF-9E46-0F76EE5F6C2E}"/>
              </a:ext>
            </a:extLst>
          </p:cNvPr>
          <p:cNvSpPr/>
          <p:nvPr/>
        </p:nvSpPr>
        <p:spPr>
          <a:xfrm>
            <a:off x="4802667"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08C0205-A176-4E1A-851E-4C50D4123515}"/>
              </a:ext>
            </a:extLst>
          </p:cNvPr>
          <p:cNvSpPr txBox="1"/>
          <p:nvPr/>
        </p:nvSpPr>
        <p:spPr>
          <a:xfrm>
            <a:off x="4164123" y="4339435"/>
            <a:ext cx="1970894" cy="1323439"/>
          </a:xfrm>
          <a:prstGeom prst="rect">
            <a:avLst/>
          </a:prstGeom>
          <a:noFill/>
        </p:spPr>
        <p:txBody>
          <a:bodyPr wrap="square" rtlCol="0">
            <a:spAutoFit/>
          </a:bodyPr>
          <a:lstStyle/>
          <a:p>
            <a:r>
              <a:rPr lang="zh-CN" altLang="en-US" sz="1600" dirty="0"/>
              <a:t>香农发表</a:t>
            </a:r>
            <a:endParaRPr lang="en-US" altLang="zh-CN" sz="1600" dirty="0"/>
          </a:p>
          <a:p>
            <a:r>
              <a:rPr lang="en-US" altLang="zh-CN" sz="1600" dirty="0"/>
              <a:t>《Programming a Computer for Playing Chess》</a:t>
            </a:r>
          </a:p>
          <a:p>
            <a:r>
              <a:rPr lang="zh-CN" altLang="en-US" sz="1600" dirty="0"/>
              <a:t>开启理论研究</a:t>
            </a:r>
            <a:endParaRPr lang="en-US" altLang="zh-CN" sz="1600" dirty="0"/>
          </a:p>
        </p:txBody>
      </p:sp>
      <p:sp>
        <p:nvSpPr>
          <p:cNvPr id="10" name="椭圆 9">
            <a:extLst>
              <a:ext uri="{FF2B5EF4-FFF2-40B4-BE49-F238E27FC236}">
                <a16:creationId xmlns:a16="http://schemas.microsoft.com/office/drawing/2014/main" id="{A22FC20C-AFB2-48E2-B792-793C31B99950}"/>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BD6555B-359B-43CB-9FCF-7FA0035149F1}"/>
              </a:ext>
            </a:extLst>
          </p:cNvPr>
          <p:cNvSpPr txBox="1"/>
          <p:nvPr/>
        </p:nvSpPr>
        <p:spPr>
          <a:xfrm>
            <a:off x="6703320" y="4915587"/>
            <a:ext cx="1114265" cy="1077218"/>
          </a:xfrm>
          <a:prstGeom prst="rect">
            <a:avLst/>
          </a:prstGeom>
          <a:noFill/>
        </p:spPr>
        <p:txBody>
          <a:bodyPr wrap="square" rtlCol="0">
            <a:spAutoFit/>
          </a:bodyPr>
          <a:lstStyle/>
          <a:p>
            <a:r>
              <a:rPr lang="zh-CN" altLang="en-US" sz="1600" dirty="0"/>
              <a:t>塞缪尔写了第二款跳棋程序，可自学习</a:t>
            </a:r>
            <a:endParaRPr lang="en-US" altLang="zh-CN" sz="1600" dirty="0"/>
          </a:p>
        </p:txBody>
      </p:sp>
      <p:sp>
        <p:nvSpPr>
          <p:cNvPr id="12" name="文本框 11">
            <a:extLst>
              <a:ext uri="{FF2B5EF4-FFF2-40B4-BE49-F238E27FC236}">
                <a16:creationId xmlns:a16="http://schemas.microsoft.com/office/drawing/2014/main" id="{E623368B-1D9E-4CEB-B7EF-9C9F71D74CD9}"/>
              </a:ext>
            </a:extLst>
          </p:cNvPr>
          <p:cNvSpPr txBox="1"/>
          <p:nvPr/>
        </p:nvSpPr>
        <p:spPr>
          <a:xfrm>
            <a:off x="4483368" y="1570939"/>
            <a:ext cx="2924271"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普林茨</a:t>
            </a:r>
            <a:endParaRPr lang="en-US" altLang="zh-CN" sz="1600" dirty="0"/>
          </a:p>
          <a:p>
            <a:r>
              <a:rPr lang="zh-CN" altLang="en-US" sz="1600" dirty="0"/>
              <a:t>写了一个残局程序</a:t>
            </a:r>
            <a:endParaRPr lang="en-US" altLang="zh-CN" sz="1600" dirty="0"/>
          </a:p>
          <a:p>
            <a:r>
              <a:rPr lang="zh-CN" altLang="en-US" sz="1600" dirty="0"/>
              <a:t>离将死还有两步时找到最优解</a:t>
            </a:r>
            <a:endParaRPr lang="en-US" altLang="zh-CN" sz="1600" dirty="0"/>
          </a:p>
          <a:p>
            <a:r>
              <a:rPr lang="en-US" altLang="zh-CN" sz="1600" dirty="0"/>
              <a:t>mate-in-two</a:t>
            </a:r>
          </a:p>
          <a:p>
            <a:pPr marL="285750" indent="-285750">
              <a:buFont typeface="Arial" panose="020B0604020202020204" pitchFamily="34" charset="0"/>
              <a:buChar char="•"/>
            </a:pPr>
            <a:r>
              <a:rPr lang="zh-CN" altLang="en-US" sz="1600" dirty="0"/>
              <a:t>特拉切</a:t>
            </a:r>
            <a:endParaRPr lang="en-US" altLang="zh-CN" sz="1600" dirty="0"/>
          </a:p>
          <a:p>
            <a:r>
              <a:rPr lang="zh-CN" altLang="en-US" sz="1600" dirty="0"/>
              <a:t>写了第一款跳棋程序</a:t>
            </a:r>
            <a:endParaRPr lang="en-US" altLang="zh-CN" sz="1600" dirty="0"/>
          </a:p>
        </p:txBody>
      </p:sp>
      <p:sp>
        <p:nvSpPr>
          <p:cNvPr id="13" name="文本框 12">
            <a:extLst>
              <a:ext uri="{FF2B5EF4-FFF2-40B4-BE49-F238E27FC236}">
                <a16:creationId xmlns:a16="http://schemas.microsoft.com/office/drawing/2014/main" id="{77BD77F9-83AE-4B83-93FF-22A53D5F3A36}"/>
              </a:ext>
            </a:extLst>
          </p:cNvPr>
          <p:cNvSpPr txBox="1"/>
          <p:nvPr/>
        </p:nvSpPr>
        <p:spPr>
          <a:xfrm>
            <a:off x="8977182" y="4662600"/>
            <a:ext cx="2007600" cy="1077218"/>
          </a:xfrm>
          <a:prstGeom prst="rect">
            <a:avLst/>
          </a:prstGeom>
          <a:noFill/>
        </p:spPr>
        <p:txBody>
          <a:bodyPr wrap="square" rtlCol="0">
            <a:spAutoFit/>
          </a:bodyPr>
          <a:lstStyle/>
          <a:p>
            <a:r>
              <a:rPr lang="zh-CN" altLang="en-US" sz="1600" dirty="0"/>
              <a:t>舍佛的跳棋程序</a:t>
            </a:r>
            <a:endParaRPr lang="en-US" altLang="zh-CN" sz="1600" dirty="0"/>
          </a:p>
          <a:p>
            <a:r>
              <a:rPr lang="en-US" altLang="zh-CN" sz="1600" dirty="0"/>
              <a:t>Chinook</a:t>
            </a:r>
          </a:p>
          <a:p>
            <a:r>
              <a:rPr lang="zh-CN" altLang="en-US" sz="1600" dirty="0"/>
              <a:t>与人类大师丁斯利大战告负</a:t>
            </a:r>
            <a:endParaRPr lang="en-US" altLang="zh-CN" sz="1600" dirty="0"/>
          </a:p>
        </p:txBody>
      </p:sp>
      <p:sp>
        <p:nvSpPr>
          <p:cNvPr id="14" name="椭圆 13">
            <a:extLst>
              <a:ext uri="{FF2B5EF4-FFF2-40B4-BE49-F238E27FC236}">
                <a16:creationId xmlns:a16="http://schemas.microsoft.com/office/drawing/2014/main" id="{95661BDB-410F-459E-AE64-CA60E032B5E0}"/>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38D14E0-EC00-4178-8A97-8726474FAE66}"/>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0CF0851-D386-47EB-848A-CB42B06C155C}"/>
              </a:ext>
            </a:extLst>
          </p:cNvPr>
          <p:cNvCxnSpPr>
            <a:cxnSpLocks/>
          </p:cNvCxnSpPr>
          <p:nvPr/>
        </p:nvCxnSpPr>
        <p:spPr>
          <a:xfrm>
            <a:off x="729030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9F6605-5EEF-4C50-BD06-78EFDEE70479}"/>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26BDC4-5973-4351-992C-B28E21672DB9}"/>
              </a:ext>
            </a:extLst>
          </p:cNvPr>
          <p:cNvCxnSpPr>
            <a:cxnSpLocks/>
          </p:cNvCxnSpPr>
          <p:nvPr/>
        </p:nvCxnSpPr>
        <p:spPr>
          <a:xfrm flipH="1">
            <a:off x="4827176" y="4078060"/>
            <a:ext cx="16491" cy="229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A5FF704-DDEE-490B-BDA2-42FBBE289E8D}"/>
              </a:ext>
            </a:extLst>
          </p:cNvPr>
          <p:cNvCxnSpPr>
            <a:cxnSpLocks/>
            <a:stCxn id="6" idx="0"/>
            <a:endCxn id="5" idx="2"/>
          </p:cNvCxnSpPr>
          <p:nvPr/>
        </p:nvCxnSpPr>
        <p:spPr>
          <a:xfrm flipH="1" flipV="1">
            <a:off x="1513705" y="3146878"/>
            <a:ext cx="1" cy="804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222891C-F650-4406-B85E-56A7A1FCBFC4}"/>
              </a:ext>
            </a:extLst>
          </p:cNvPr>
          <p:cNvSpPr txBox="1"/>
          <p:nvPr/>
        </p:nvSpPr>
        <p:spPr>
          <a:xfrm>
            <a:off x="1223325" y="4094190"/>
            <a:ext cx="823035" cy="369332"/>
          </a:xfrm>
          <a:prstGeom prst="rect">
            <a:avLst/>
          </a:prstGeom>
          <a:noFill/>
        </p:spPr>
        <p:txBody>
          <a:bodyPr wrap="square" rtlCol="0">
            <a:spAutoFit/>
          </a:bodyPr>
          <a:lstStyle/>
          <a:p>
            <a:r>
              <a:rPr lang="en-US" altLang="zh-CN" dirty="0"/>
              <a:t>1770</a:t>
            </a:r>
            <a:endParaRPr lang="zh-CN" altLang="en-US" dirty="0"/>
          </a:p>
        </p:txBody>
      </p:sp>
      <p:sp>
        <p:nvSpPr>
          <p:cNvPr id="21" name="文本框 20">
            <a:extLst>
              <a:ext uri="{FF2B5EF4-FFF2-40B4-BE49-F238E27FC236}">
                <a16:creationId xmlns:a16="http://schemas.microsoft.com/office/drawing/2014/main" id="{899043D4-55FD-477D-B8E9-BB305448DEB8}"/>
              </a:ext>
            </a:extLst>
          </p:cNvPr>
          <p:cNvSpPr txBox="1"/>
          <p:nvPr/>
        </p:nvSpPr>
        <p:spPr>
          <a:xfrm>
            <a:off x="4454064" y="3595424"/>
            <a:ext cx="823035" cy="369332"/>
          </a:xfrm>
          <a:prstGeom prst="rect">
            <a:avLst/>
          </a:prstGeom>
          <a:noFill/>
        </p:spPr>
        <p:txBody>
          <a:bodyPr wrap="square" rtlCol="0">
            <a:spAutoFit/>
          </a:bodyPr>
          <a:lstStyle/>
          <a:p>
            <a:r>
              <a:rPr lang="en-US" altLang="zh-CN" dirty="0"/>
              <a:t>1950</a:t>
            </a:r>
            <a:endParaRPr lang="zh-CN" altLang="en-US" dirty="0"/>
          </a:p>
        </p:txBody>
      </p:sp>
      <p:sp>
        <p:nvSpPr>
          <p:cNvPr id="22" name="文本框 21">
            <a:extLst>
              <a:ext uri="{FF2B5EF4-FFF2-40B4-BE49-F238E27FC236}">
                <a16:creationId xmlns:a16="http://schemas.microsoft.com/office/drawing/2014/main" id="{E22FA170-983D-4FD6-8200-3B0C3F3B7FB8}"/>
              </a:ext>
            </a:extLst>
          </p:cNvPr>
          <p:cNvSpPr txBox="1"/>
          <p:nvPr/>
        </p:nvSpPr>
        <p:spPr>
          <a:xfrm>
            <a:off x="9094967" y="3602719"/>
            <a:ext cx="823035" cy="369332"/>
          </a:xfrm>
          <a:prstGeom prst="rect">
            <a:avLst/>
          </a:prstGeom>
          <a:noFill/>
        </p:spPr>
        <p:txBody>
          <a:bodyPr wrap="square" rtlCol="0">
            <a:spAutoFit/>
          </a:bodyPr>
          <a:lstStyle/>
          <a:p>
            <a:r>
              <a:rPr lang="en-US" altLang="zh-CN" dirty="0"/>
              <a:t>1992</a:t>
            </a:r>
            <a:endParaRPr lang="zh-CN" altLang="en-US" dirty="0"/>
          </a:p>
        </p:txBody>
      </p:sp>
      <p:sp>
        <p:nvSpPr>
          <p:cNvPr id="23" name="文本框 22">
            <a:extLst>
              <a:ext uri="{FF2B5EF4-FFF2-40B4-BE49-F238E27FC236}">
                <a16:creationId xmlns:a16="http://schemas.microsoft.com/office/drawing/2014/main" id="{B0FCBC57-C936-4EC1-8703-4FACAA7AB7ED}"/>
              </a:ext>
            </a:extLst>
          </p:cNvPr>
          <p:cNvSpPr txBox="1"/>
          <p:nvPr/>
        </p:nvSpPr>
        <p:spPr>
          <a:xfrm>
            <a:off x="2427168" y="1605612"/>
            <a:ext cx="1970893" cy="830997"/>
          </a:xfrm>
          <a:prstGeom prst="rect">
            <a:avLst/>
          </a:prstGeom>
          <a:noFill/>
        </p:spPr>
        <p:txBody>
          <a:bodyPr wrap="square" rtlCol="0">
            <a:spAutoFit/>
          </a:bodyPr>
          <a:lstStyle/>
          <a:p>
            <a:r>
              <a:rPr lang="zh-CN" altLang="en-US" sz="1600" dirty="0"/>
              <a:t>图灵编了第一个下棋程序，但未上机运行</a:t>
            </a:r>
            <a:endParaRPr lang="en-US" altLang="zh-CN" sz="1600" dirty="0"/>
          </a:p>
        </p:txBody>
      </p:sp>
      <p:sp>
        <p:nvSpPr>
          <p:cNvPr id="24" name="椭圆 23">
            <a:extLst>
              <a:ext uri="{FF2B5EF4-FFF2-40B4-BE49-F238E27FC236}">
                <a16:creationId xmlns:a16="http://schemas.microsoft.com/office/drawing/2014/main" id="{BEC0CBB9-DF60-4A64-B11A-87CDC3A2CBCC}"/>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0EF958F-F049-4B50-8EBA-43C82DFB1C3C}"/>
              </a:ext>
            </a:extLst>
          </p:cNvPr>
          <p:cNvCxnSpPr>
            <a:cxnSpLocks/>
            <a:stCxn id="24" idx="0"/>
            <a:endCxn id="23" idx="2"/>
          </p:cNvCxnSpPr>
          <p:nvPr/>
        </p:nvCxnSpPr>
        <p:spPr>
          <a:xfrm flipH="1" flipV="1">
            <a:off x="3412615" y="2436609"/>
            <a:ext cx="7986" cy="1519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672C60B-3273-4BB6-A9E3-D0825C82D118}"/>
              </a:ext>
            </a:extLst>
          </p:cNvPr>
          <p:cNvSpPr txBox="1"/>
          <p:nvPr/>
        </p:nvSpPr>
        <p:spPr>
          <a:xfrm>
            <a:off x="3005134" y="4096923"/>
            <a:ext cx="823035" cy="369332"/>
          </a:xfrm>
          <a:prstGeom prst="rect">
            <a:avLst/>
          </a:prstGeom>
          <a:noFill/>
        </p:spPr>
        <p:txBody>
          <a:bodyPr wrap="square" rtlCol="0">
            <a:spAutoFit/>
          </a:bodyPr>
          <a:lstStyle/>
          <a:p>
            <a:r>
              <a:rPr lang="en-US" altLang="zh-CN" dirty="0"/>
              <a:t>1947</a:t>
            </a:r>
            <a:endParaRPr lang="zh-CN" altLang="en-US" dirty="0"/>
          </a:p>
        </p:txBody>
      </p:sp>
      <p:sp>
        <p:nvSpPr>
          <p:cNvPr id="27" name="文本框 26">
            <a:extLst>
              <a:ext uri="{FF2B5EF4-FFF2-40B4-BE49-F238E27FC236}">
                <a16:creationId xmlns:a16="http://schemas.microsoft.com/office/drawing/2014/main" id="{83BAEFA4-DBDB-4CAD-A539-4899FCA209CB}"/>
              </a:ext>
            </a:extLst>
          </p:cNvPr>
          <p:cNvSpPr txBox="1"/>
          <p:nvPr/>
        </p:nvSpPr>
        <p:spPr>
          <a:xfrm>
            <a:off x="1519885" y="4908821"/>
            <a:ext cx="2075934" cy="1077218"/>
          </a:xfrm>
          <a:prstGeom prst="rect">
            <a:avLst/>
          </a:prstGeom>
          <a:noFill/>
        </p:spPr>
        <p:txBody>
          <a:bodyPr wrap="square" rtlCol="0">
            <a:spAutoFit/>
          </a:bodyPr>
          <a:lstStyle/>
          <a:p>
            <a:r>
              <a:rPr lang="zh-CN" altLang="en-US" sz="1600" dirty="0"/>
              <a:t>冯诺依曼与摩根斯顿</a:t>
            </a:r>
            <a:endParaRPr lang="en-US" altLang="zh-CN" sz="1600" dirty="0"/>
          </a:p>
          <a:p>
            <a:r>
              <a:rPr lang="en-US" altLang="zh-CN" sz="1600" dirty="0"/>
              <a:t>《</a:t>
            </a:r>
            <a:r>
              <a:rPr lang="zh-CN" altLang="en-US" sz="1600" dirty="0"/>
              <a:t>博弈论</a:t>
            </a:r>
            <a:r>
              <a:rPr lang="en-US" altLang="zh-CN" sz="1600" dirty="0"/>
              <a:t>》</a:t>
            </a:r>
          </a:p>
          <a:p>
            <a:r>
              <a:rPr lang="zh-CN" altLang="en-US" sz="1600" dirty="0"/>
              <a:t>首次提出</a:t>
            </a:r>
            <a:r>
              <a:rPr lang="en-US" altLang="zh-CN" sz="1600" dirty="0"/>
              <a:t>Minimax</a:t>
            </a:r>
            <a:r>
              <a:rPr lang="zh-CN" altLang="en-US" sz="1600" dirty="0"/>
              <a:t>算法</a:t>
            </a:r>
            <a:endParaRPr lang="en-US" altLang="zh-CN" sz="1600" dirty="0"/>
          </a:p>
        </p:txBody>
      </p:sp>
      <p:sp>
        <p:nvSpPr>
          <p:cNvPr id="28" name="椭圆 27">
            <a:extLst>
              <a:ext uri="{FF2B5EF4-FFF2-40B4-BE49-F238E27FC236}">
                <a16:creationId xmlns:a16="http://schemas.microsoft.com/office/drawing/2014/main" id="{A7D18574-CA07-4129-9674-B7207F6B88D3}"/>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2898AF62-A3F9-4726-8624-C63A326EE453}"/>
              </a:ext>
            </a:extLst>
          </p:cNvPr>
          <p:cNvCxnSpPr>
            <a:cxnSpLocks/>
            <a:stCxn id="28"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F3F284-9C64-40B1-A658-820CCCF8D5EC}"/>
              </a:ext>
            </a:extLst>
          </p:cNvPr>
          <p:cNvSpPr txBox="1"/>
          <p:nvPr/>
        </p:nvSpPr>
        <p:spPr>
          <a:xfrm>
            <a:off x="5618272" y="4097443"/>
            <a:ext cx="823035" cy="369332"/>
          </a:xfrm>
          <a:prstGeom prst="rect">
            <a:avLst/>
          </a:prstGeom>
          <a:noFill/>
        </p:spPr>
        <p:txBody>
          <a:bodyPr wrap="square" rtlCol="0">
            <a:spAutoFit/>
          </a:bodyPr>
          <a:lstStyle/>
          <a:p>
            <a:r>
              <a:rPr lang="en-US" altLang="zh-CN" dirty="0"/>
              <a:t>1951</a:t>
            </a:r>
            <a:endParaRPr lang="zh-CN" altLang="en-US" dirty="0"/>
          </a:p>
        </p:txBody>
      </p:sp>
      <p:sp>
        <p:nvSpPr>
          <p:cNvPr id="31" name="文本框 30">
            <a:extLst>
              <a:ext uri="{FF2B5EF4-FFF2-40B4-BE49-F238E27FC236}">
                <a16:creationId xmlns:a16="http://schemas.microsoft.com/office/drawing/2014/main" id="{33B8D9EE-9B0D-4B6A-9646-5A0354014D9A}"/>
              </a:ext>
            </a:extLst>
          </p:cNvPr>
          <p:cNvSpPr txBox="1"/>
          <p:nvPr/>
        </p:nvSpPr>
        <p:spPr>
          <a:xfrm>
            <a:off x="7364639" y="1434151"/>
            <a:ext cx="2132334" cy="1569660"/>
          </a:xfrm>
          <a:prstGeom prst="rect">
            <a:avLst/>
          </a:prstGeom>
          <a:noFill/>
        </p:spPr>
        <p:txBody>
          <a:bodyPr wrap="square" rtlCol="0">
            <a:spAutoFit/>
          </a:bodyPr>
          <a:lstStyle/>
          <a:p>
            <a:r>
              <a:rPr lang="zh-CN" altLang="en-US" sz="1600" dirty="0"/>
              <a:t>麦肯锡首次提出阿尔法</a:t>
            </a:r>
            <a:r>
              <a:rPr lang="en-US" altLang="zh-CN" sz="1600" dirty="0"/>
              <a:t>-</a:t>
            </a:r>
            <a:r>
              <a:rPr lang="zh-CN" altLang="en-US" sz="1600" dirty="0"/>
              <a:t>贝塔剪枝</a:t>
            </a:r>
            <a:endParaRPr lang="en-US" altLang="zh-CN" sz="1600" dirty="0"/>
          </a:p>
          <a:p>
            <a:r>
              <a:rPr lang="zh-CN" altLang="en-US" sz="1600" dirty="0"/>
              <a:t>纽厄尔、司马贺和肖则率先实现了它</a:t>
            </a:r>
            <a:endParaRPr lang="en-US" altLang="zh-CN" sz="1600" dirty="0"/>
          </a:p>
          <a:p>
            <a:r>
              <a:rPr lang="zh-CN" altLang="en-US" sz="1600" dirty="0"/>
              <a:t>同资源下，树深可比</a:t>
            </a:r>
            <a:r>
              <a:rPr lang="en-US" altLang="zh-CN" sz="1600" dirty="0"/>
              <a:t>Minimax</a:t>
            </a:r>
            <a:r>
              <a:rPr lang="zh-CN" altLang="en-US" sz="1600" dirty="0"/>
              <a:t>多一倍</a:t>
            </a:r>
            <a:endParaRPr lang="en-US" altLang="zh-CN" sz="1600" dirty="0"/>
          </a:p>
        </p:txBody>
      </p:sp>
      <p:cxnSp>
        <p:nvCxnSpPr>
          <p:cNvPr id="32" name="直接箭头连接符 31">
            <a:extLst>
              <a:ext uri="{FF2B5EF4-FFF2-40B4-BE49-F238E27FC236}">
                <a16:creationId xmlns:a16="http://schemas.microsoft.com/office/drawing/2014/main" id="{175AA131-3513-4373-ADFA-6640F6F3F652}"/>
              </a:ext>
            </a:extLst>
          </p:cNvPr>
          <p:cNvCxnSpPr>
            <a:cxnSpLocks/>
          </p:cNvCxnSpPr>
          <p:nvPr/>
        </p:nvCxnSpPr>
        <p:spPr>
          <a:xfrm flipH="1" flipV="1">
            <a:off x="8388751" y="3020850"/>
            <a:ext cx="7517" cy="1005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F42F9C5-935C-49EC-9EE6-ACB9B4297775}"/>
              </a:ext>
            </a:extLst>
          </p:cNvPr>
          <p:cNvSpPr txBox="1"/>
          <p:nvPr/>
        </p:nvSpPr>
        <p:spPr>
          <a:xfrm>
            <a:off x="2257099" y="3649348"/>
            <a:ext cx="823035" cy="369332"/>
          </a:xfrm>
          <a:prstGeom prst="rect">
            <a:avLst/>
          </a:prstGeom>
          <a:noFill/>
        </p:spPr>
        <p:txBody>
          <a:bodyPr wrap="square" rtlCol="0">
            <a:spAutoFit/>
          </a:bodyPr>
          <a:lstStyle/>
          <a:p>
            <a:r>
              <a:rPr lang="en-US" altLang="zh-CN" dirty="0"/>
              <a:t>1944</a:t>
            </a:r>
            <a:endParaRPr lang="zh-CN" altLang="en-US" dirty="0"/>
          </a:p>
        </p:txBody>
      </p:sp>
      <p:sp>
        <p:nvSpPr>
          <p:cNvPr id="38" name="文本框 37">
            <a:extLst>
              <a:ext uri="{FF2B5EF4-FFF2-40B4-BE49-F238E27FC236}">
                <a16:creationId xmlns:a16="http://schemas.microsoft.com/office/drawing/2014/main" id="{063C29B4-8FF8-41BC-8C8D-E882DB8CA0AA}"/>
              </a:ext>
            </a:extLst>
          </p:cNvPr>
          <p:cNvSpPr txBox="1"/>
          <p:nvPr/>
        </p:nvSpPr>
        <p:spPr>
          <a:xfrm>
            <a:off x="6953122" y="3607781"/>
            <a:ext cx="823035" cy="369332"/>
          </a:xfrm>
          <a:prstGeom prst="rect">
            <a:avLst/>
          </a:prstGeom>
          <a:noFill/>
        </p:spPr>
        <p:txBody>
          <a:bodyPr wrap="square" rtlCol="0">
            <a:spAutoFit/>
          </a:bodyPr>
          <a:lstStyle/>
          <a:p>
            <a:r>
              <a:rPr lang="en-US" altLang="zh-CN" dirty="0"/>
              <a:t>1952</a:t>
            </a:r>
            <a:endParaRPr lang="zh-CN" altLang="en-US" dirty="0"/>
          </a:p>
        </p:txBody>
      </p:sp>
      <p:sp>
        <p:nvSpPr>
          <p:cNvPr id="41" name="椭圆 40">
            <a:extLst>
              <a:ext uri="{FF2B5EF4-FFF2-40B4-BE49-F238E27FC236}">
                <a16:creationId xmlns:a16="http://schemas.microsoft.com/office/drawing/2014/main" id="{223582CA-87D5-4B76-BD0D-F14D5985B9C3}"/>
              </a:ext>
            </a:extLst>
          </p:cNvPr>
          <p:cNvSpPr/>
          <p:nvPr/>
        </p:nvSpPr>
        <p:spPr>
          <a:xfrm>
            <a:off x="8344949" y="396823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176A76D7-1926-4922-BFEE-7FB7C83AC07C}"/>
              </a:ext>
            </a:extLst>
          </p:cNvPr>
          <p:cNvSpPr txBox="1"/>
          <p:nvPr/>
        </p:nvSpPr>
        <p:spPr>
          <a:xfrm>
            <a:off x="9657295" y="1675667"/>
            <a:ext cx="2132334" cy="1077218"/>
          </a:xfrm>
          <a:prstGeom prst="rect">
            <a:avLst/>
          </a:prstGeom>
          <a:noFill/>
        </p:spPr>
        <p:txBody>
          <a:bodyPr wrap="square" rtlCol="0">
            <a:spAutoFit/>
          </a:bodyPr>
          <a:lstStyle/>
          <a:p>
            <a:r>
              <a:rPr lang="en-US" altLang="zh-CN" sz="1600" dirty="0"/>
              <a:t>Chinook</a:t>
            </a:r>
            <a:r>
              <a:rPr lang="zh-CN" altLang="en-US" sz="1600" dirty="0"/>
              <a:t>证明只要不犯错，跳棋最终都是和棋。而</a:t>
            </a:r>
            <a:r>
              <a:rPr lang="en-US" altLang="zh-CN" sz="1600" dirty="0"/>
              <a:t>Chinook</a:t>
            </a:r>
            <a:r>
              <a:rPr lang="zh-CN" altLang="en-US" sz="1600" dirty="0"/>
              <a:t>已经不会犯错</a:t>
            </a:r>
            <a:endParaRPr lang="en-US" altLang="zh-CN" sz="1600" dirty="0"/>
          </a:p>
        </p:txBody>
      </p:sp>
      <p:cxnSp>
        <p:nvCxnSpPr>
          <p:cNvPr id="43" name="直接箭头连接符 42">
            <a:extLst>
              <a:ext uri="{FF2B5EF4-FFF2-40B4-BE49-F238E27FC236}">
                <a16:creationId xmlns:a16="http://schemas.microsoft.com/office/drawing/2014/main" id="{B9E9ED16-E88D-44D8-A509-00177596CAC6}"/>
              </a:ext>
            </a:extLst>
          </p:cNvPr>
          <p:cNvCxnSpPr>
            <a:cxnSpLocks/>
          </p:cNvCxnSpPr>
          <p:nvPr/>
        </p:nvCxnSpPr>
        <p:spPr>
          <a:xfrm flipH="1" flipV="1">
            <a:off x="10715945" y="3000252"/>
            <a:ext cx="7517" cy="1005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03194D-A9C9-47BC-B3B6-62C528AB91FA}"/>
              </a:ext>
            </a:extLst>
          </p:cNvPr>
          <p:cNvSpPr/>
          <p:nvPr/>
        </p:nvSpPr>
        <p:spPr>
          <a:xfrm>
            <a:off x="10672143" y="394764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A28C468-4A95-496A-B8F1-1B5936A918FD}"/>
              </a:ext>
            </a:extLst>
          </p:cNvPr>
          <p:cNvSpPr txBox="1"/>
          <p:nvPr/>
        </p:nvSpPr>
        <p:spPr>
          <a:xfrm>
            <a:off x="10420885" y="4045624"/>
            <a:ext cx="823035" cy="369332"/>
          </a:xfrm>
          <a:prstGeom prst="rect">
            <a:avLst/>
          </a:prstGeom>
          <a:noFill/>
        </p:spPr>
        <p:txBody>
          <a:bodyPr wrap="square" rtlCol="0">
            <a:spAutoFit/>
          </a:bodyPr>
          <a:lstStyle/>
          <a:p>
            <a:r>
              <a:rPr lang="en-US" altLang="zh-CN" dirty="0"/>
              <a:t>2007</a:t>
            </a:r>
            <a:endParaRPr lang="zh-CN" altLang="en-US" dirty="0"/>
          </a:p>
        </p:txBody>
      </p:sp>
      <p:pic>
        <p:nvPicPr>
          <p:cNvPr id="3" name="图片 2">
            <a:extLst>
              <a:ext uri="{FF2B5EF4-FFF2-40B4-BE49-F238E27FC236}">
                <a16:creationId xmlns:a16="http://schemas.microsoft.com/office/drawing/2014/main" id="{549928F5-74F5-45AD-A003-11BF9F2C337F}"/>
              </a:ext>
            </a:extLst>
          </p:cNvPr>
          <p:cNvPicPr>
            <a:picLocks noChangeAspect="1"/>
          </p:cNvPicPr>
          <p:nvPr/>
        </p:nvPicPr>
        <p:blipFill>
          <a:blip r:embed="rId2"/>
          <a:stretch>
            <a:fillRect/>
          </a:stretch>
        </p:blipFill>
        <p:spPr>
          <a:xfrm>
            <a:off x="2260536" y="1388690"/>
            <a:ext cx="5172075" cy="2076450"/>
          </a:xfrm>
          <a:prstGeom prst="rect">
            <a:avLst/>
          </a:prstGeom>
        </p:spPr>
      </p:pic>
    </p:spTree>
    <p:extLst>
      <p:ext uri="{BB962C8B-B14F-4D97-AF65-F5344CB8AC3E}">
        <p14:creationId xmlns:p14="http://schemas.microsoft.com/office/powerpoint/2010/main" val="248503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DAE9F-CBCD-4ED9-A49F-55FDFE76D39F}"/>
              </a:ext>
            </a:extLst>
          </p:cNvPr>
          <p:cNvSpPr>
            <a:spLocks noGrp="1"/>
          </p:cNvSpPr>
          <p:nvPr>
            <p:ph type="title"/>
          </p:nvPr>
        </p:nvSpPr>
        <p:spPr/>
        <p:txBody>
          <a:bodyPr/>
          <a:lstStyle/>
          <a:p>
            <a:r>
              <a:rPr lang="zh-CN" altLang="en-US" dirty="0"/>
              <a:t>计算机下棋简史（</a:t>
            </a:r>
            <a:r>
              <a:rPr lang="en-US" altLang="zh-CN" dirty="0"/>
              <a:t>2</a:t>
            </a:r>
            <a:r>
              <a:rPr lang="zh-CN" altLang="en-US" dirty="0"/>
              <a:t>）</a:t>
            </a:r>
          </a:p>
        </p:txBody>
      </p:sp>
      <p:cxnSp>
        <p:nvCxnSpPr>
          <p:cNvPr id="4" name="直接箭头连接符 3">
            <a:extLst>
              <a:ext uri="{FF2B5EF4-FFF2-40B4-BE49-F238E27FC236}">
                <a16:creationId xmlns:a16="http://schemas.microsoft.com/office/drawing/2014/main" id="{35A047FE-E727-49A2-8E37-8ECAF929224F}"/>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843136D-7843-41A4-A1AD-420EF9301840}"/>
              </a:ext>
            </a:extLst>
          </p:cNvPr>
          <p:cNvSpPr txBox="1"/>
          <p:nvPr/>
        </p:nvSpPr>
        <p:spPr>
          <a:xfrm>
            <a:off x="609688" y="1577218"/>
            <a:ext cx="1808034" cy="830997"/>
          </a:xfrm>
          <a:prstGeom prst="rect">
            <a:avLst/>
          </a:prstGeom>
          <a:noFill/>
        </p:spPr>
        <p:txBody>
          <a:bodyPr wrap="square" rtlCol="0">
            <a:spAutoFit/>
          </a:bodyPr>
          <a:lstStyle/>
          <a:p>
            <a:r>
              <a:rPr lang="en-US" altLang="zh-CN" sz="1600" dirty="0"/>
              <a:t>IBM</a:t>
            </a:r>
            <a:r>
              <a:rPr lang="zh-CN" altLang="en-US" sz="1600" dirty="0"/>
              <a:t>的伯恩斯坦</a:t>
            </a:r>
            <a:endParaRPr lang="en-US" altLang="zh-CN" sz="1600" dirty="0"/>
          </a:p>
          <a:p>
            <a:r>
              <a:rPr lang="zh-CN" altLang="en-US" sz="1600" dirty="0"/>
              <a:t>第一个可以走完全局的下棋程序</a:t>
            </a:r>
            <a:endParaRPr lang="en-US" altLang="zh-CN" sz="1600" dirty="0"/>
          </a:p>
        </p:txBody>
      </p:sp>
      <p:sp>
        <p:nvSpPr>
          <p:cNvPr id="6" name="椭圆 5">
            <a:extLst>
              <a:ext uri="{FF2B5EF4-FFF2-40B4-BE49-F238E27FC236}">
                <a16:creationId xmlns:a16="http://schemas.microsoft.com/office/drawing/2014/main" id="{5B16815E-88B9-4B64-9672-8BF2628C1B3C}"/>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330F08C-0988-45A2-BF8A-1479F560DAFC}"/>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9118902-5246-4CDF-9E46-0F76EE5F6C2E}"/>
              </a:ext>
            </a:extLst>
          </p:cNvPr>
          <p:cNvSpPr/>
          <p:nvPr/>
        </p:nvSpPr>
        <p:spPr>
          <a:xfrm>
            <a:off x="4802667"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08C0205-A176-4E1A-851E-4C50D4123515}"/>
              </a:ext>
            </a:extLst>
          </p:cNvPr>
          <p:cNvSpPr txBox="1"/>
          <p:nvPr/>
        </p:nvSpPr>
        <p:spPr>
          <a:xfrm>
            <a:off x="4164123" y="4339435"/>
            <a:ext cx="1970894" cy="1077218"/>
          </a:xfrm>
          <a:prstGeom prst="rect">
            <a:avLst/>
          </a:prstGeom>
          <a:noFill/>
        </p:spPr>
        <p:txBody>
          <a:bodyPr wrap="square" rtlCol="0">
            <a:spAutoFit/>
          </a:bodyPr>
          <a:lstStyle/>
          <a:p>
            <a:r>
              <a:rPr lang="zh-CN" altLang="en-US" sz="1600" dirty="0"/>
              <a:t>麦卡锡与象棋大师列维定下十年之赌</a:t>
            </a:r>
            <a:endParaRPr lang="en-US" altLang="zh-CN" sz="1600" dirty="0"/>
          </a:p>
          <a:p>
            <a:r>
              <a:rPr lang="en-US" altLang="zh-CN" sz="1600" dirty="0"/>
              <a:t>1978</a:t>
            </a:r>
            <a:r>
              <a:rPr lang="zh-CN" altLang="en-US" sz="1600" dirty="0"/>
              <a:t>年，</a:t>
            </a:r>
            <a:r>
              <a:rPr lang="en-US" altLang="zh-CN" sz="1600" dirty="0"/>
              <a:t>CHESS</a:t>
            </a:r>
            <a:r>
              <a:rPr lang="zh-CN" altLang="en-US" sz="1600" dirty="0"/>
              <a:t>负于列维</a:t>
            </a:r>
            <a:endParaRPr lang="en-US" altLang="zh-CN" sz="1600" dirty="0"/>
          </a:p>
        </p:txBody>
      </p:sp>
      <p:sp>
        <p:nvSpPr>
          <p:cNvPr id="10" name="椭圆 9">
            <a:extLst>
              <a:ext uri="{FF2B5EF4-FFF2-40B4-BE49-F238E27FC236}">
                <a16:creationId xmlns:a16="http://schemas.microsoft.com/office/drawing/2014/main" id="{A22FC20C-AFB2-48E2-B792-793C31B99950}"/>
              </a:ext>
            </a:extLst>
          </p:cNvPr>
          <p:cNvSpPr/>
          <p:nvPr/>
        </p:nvSpPr>
        <p:spPr>
          <a:xfrm>
            <a:off x="6796227"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BD6555B-359B-43CB-9FCF-7FA0035149F1}"/>
              </a:ext>
            </a:extLst>
          </p:cNvPr>
          <p:cNvSpPr txBox="1"/>
          <p:nvPr/>
        </p:nvSpPr>
        <p:spPr>
          <a:xfrm>
            <a:off x="5893253" y="4816988"/>
            <a:ext cx="1945961" cy="1815882"/>
          </a:xfrm>
          <a:prstGeom prst="rect">
            <a:avLst/>
          </a:prstGeom>
          <a:noFill/>
        </p:spPr>
        <p:txBody>
          <a:bodyPr wrap="square" rtlCol="0">
            <a:spAutoFit/>
          </a:bodyPr>
          <a:lstStyle/>
          <a:p>
            <a:r>
              <a:rPr lang="zh-CN" altLang="en-US" sz="1600" dirty="0"/>
              <a:t>许峰雄和几个研究生在业余时间开发的</a:t>
            </a:r>
            <a:r>
              <a:rPr lang="en-US" altLang="zh-CN" sz="1600" dirty="0"/>
              <a:t>Deep Thought</a:t>
            </a:r>
            <a:r>
              <a:rPr lang="zh-CN" altLang="en-US" sz="1600" dirty="0"/>
              <a:t>（</a:t>
            </a:r>
            <a:r>
              <a:rPr lang="en-US" altLang="zh-CN" sz="1600" dirty="0" err="1"/>
              <a:t>ChipTest</a:t>
            </a:r>
            <a:r>
              <a:rPr lang="zh-CN" altLang="en-US" sz="1600" dirty="0"/>
              <a:t>的升级版），成为第一非人类的国际象棋特级大师</a:t>
            </a:r>
            <a:endParaRPr lang="en-US" altLang="zh-CN" sz="1600" dirty="0"/>
          </a:p>
        </p:txBody>
      </p:sp>
      <p:sp>
        <p:nvSpPr>
          <p:cNvPr id="12" name="文本框 11">
            <a:extLst>
              <a:ext uri="{FF2B5EF4-FFF2-40B4-BE49-F238E27FC236}">
                <a16:creationId xmlns:a16="http://schemas.microsoft.com/office/drawing/2014/main" id="{E623368B-1D9E-4CEB-B7EF-9C9F71D74CD9}"/>
              </a:ext>
            </a:extLst>
          </p:cNvPr>
          <p:cNvSpPr txBox="1"/>
          <p:nvPr/>
        </p:nvSpPr>
        <p:spPr>
          <a:xfrm>
            <a:off x="5149823" y="1603129"/>
            <a:ext cx="1591362" cy="1323439"/>
          </a:xfrm>
          <a:prstGeom prst="rect">
            <a:avLst/>
          </a:prstGeom>
          <a:noFill/>
        </p:spPr>
        <p:txBody>
          <a:bodyPr wrap="square" rtlCol="0">
            <a:spAutoFit/>
          </a:bodyPr>
          <a:lstStyle/>
          <a:p>
            <a:r>
              <a:rPr lang="en-US" altLang="zh-CN" sz="1600" dirty="0"/>
              <a:t>CMU</a:t>
            </a:r>
            <a:r>
              <a:rPr lang="zh-CN" altLang="en-US" sz="1600" dirty="0"/>
              <a:t>柏林纳开始用专用硬件实现下棋机，</a:t>
            </a:r>
            <a:r>
              <a:rPr lang="en-US" altLang="zh-CN" sz="1600" dirty="0" err="1"/>
              <a:t>HiTech</a:t>
            </a:r>
            <a:r>
              <a:rPr lang="zh-CN" altLang="en-US" sz="1600" dirty="0"/>
              <a:t>成为最强</a:t>
            </a:r>
            <a:endParaRPr lang="en-US" altLang="zh-CN" sz="1600" dirty="0"/>
          </a:p>
        </p:txBody>
      </p:sp>
      <p:sp>
        <p:nvSpPr>
          <p:cNvPr id="13" name="文本框 12">
            <a:extLst>
              <a:ext uri="{FF2B5EF4-FFF2-40B4-BE49-F238E27FC236}">
                <a16:creationId xmlns:a16="http://schemas.microsoft.com/office/drawing/2014/main" id="{77BD77F9-83AE-4B83-93FF-22A53D5F3A36}"/>
              </a:ext>
            </a:extLst>
          </p:cNvPr>
          <p:cNvSpPr txBox="1"/>
          <p:nvPr/>
        </p:nvSpPr>
        <p:spPr>
          <a:xfrm>
            <a:off x="8186346" y="4662600"/>
            <a:ext cx="2007600" cy="1815882"/>
          </a:xfrm>
          <a:prstGeom prst="rect">
            <a:avLst/>
          </a:prstGeom>
          <a:noFill/>
        </p:spPr>
        <p:txBody>
          <a:bodyPr wrap="square" rtlCol="0">
            <a:spAutoFit/>
          </a:bodyPr>
          <a:lstStyle/>
          <a:p>
            <a:r>
              <a:rPr lang="zh-CN" altLang="en-US" sz="1600" dirty="0"/>
              <a:t>深蓝战胜老卡</a:t>
            </a:r>
            <a:endParaRPr lang="en-US" altLang="zh-CN" sz="1600" dirty="0"/>
          </a:p>
          <a:p>
            <a:r>
              <a:rPr lang="zh-CN" altLang="en-US" sz="1600" dirty="0"/>
              <a:t>“</a:t>
            </a:r>
            <a:r>
              <a:rPr lang="en-US" altLang="zh-CN" sz="1600" dirty="0"/>
              <a:t>showing a very human sense of danger</a:t>
            </a:r>
            <a:r>
              <a:rPr lang="zh-CN" altLang="en-US" sz="1600" dirty="0"/>
              <a:t>”</a:t>
            </a:r>
            <a:endParaRPr lang="en-US" altLang="zh-CN" sz="1600" dirty="0"/>
          </a:p>
          <a:p>
            <a:endParaRPr lang="en-US" altLang="zh-CN" sz="1600" dirty="0"/>
          </a:p>
          <a:p>
            <a:r>
              <a:rPr lang="zh-CN" altLang="en-US" sz="1600" dirty="0"/>
              <a:t>但深蓝团队坎奇尔不认为机器有智能</a:t>
            </a:r>
            <a:endParaRPr lang="en-US" altLang="zh-CN" sz="1600" dirty="0"/>
          </a:p>
        </p:txBody>
      </p:sp>
      <p:sp>
        <p:nvSpPr>
          <p:cNvPr id="14" name="椭圆 13">
            <a:extLst>
              <a:ext uri="{FF2B5EF4-FFF2-40B4-BE49-F238E27FC236}">
                <a16:creationId xmlns:a16="http://schemas.microsoft.com/office/drawing/2014/main" id="{95661BDB-410F-459E-AE64-CA60E032B5E0}"/>
              </a:ext>
            </a:extLst>
          </p:cNvPr>
          <p:cNvSpPr/>
          <p:nvPr/>
        </p:nvSpPr>
        <p:spPr>
          <a:xfrm>
            <a:off x="8604438"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38D14E0-EC00-4178-8A97-8726474FAE66}"/>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0CF0851-D386-47EB-848A-CB42B06C155C}"/>
              </a:ext>
            </a:extLst>
          </p:cNvPr>
          <p:cNvCxnSpPr>
            <a:cxnSpLocks/>
          </p:cNvCxnSpPr>
          <p:nvPr/>
        </p:nvCxnSpPr>
        <p:spPr>
          <a:xfrm>
            <a:off x="6845463"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9F6605-5EEF-4C50-BD06-78EFDEE70479}"/>
              </a:ext>
            </a:extLst>
          </p:cNvPr>
          <p:cNvCxnSpPr>
            <a:cxnSpLocks/>
          </p:cNvCxnSpPr>
          <p:nvPr/>
        </p:nvCxnSpPr>
        <p:spPr>
          <a:xfrm flipH="1">
            <a:off x="8662108"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26BDC4-5973-4351-992C-B28E21672DB9}"/>
              </a:ext>
            </a:extLst>
          </p:cNvPr>
          <p:cNvCxnSpPr>
            <a:cxnSpLocks/>
          </p:cNvCxnSpPr>
          <p:nvPr/>
        </p:nvCxnSpPr>
        <p:spPr>
          <a:xfrm flipH="1">
            <a:off x="4827176" y="4078060"/>
            <a:ext cx="16491" cy="229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A5FF704-DDEE-490B-BDA2-42FBBE289E8D}"/>
              </a:ext>
            </a:extLst>
          </p:cNvPr>
          <p:cNvCxnSpPr>
            <a:cxnSpLocks/>
            <a:stCxn id="6" idx="0"/>
            <a:endCxn id="5" idx="2"/>
          </p:cNvCxnSpPr>
          <p:nvPr/>
        </p:nvCxnSpPr>
        <p:spPr>
          <a:xfrm flipH="1" flipV="1">
            <a:off x="1513705" y="2408215"/>
            <a:ext cx="1" cy="15435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222891C-F650-4406-B85E-56A7A1FCBFC4}"/>
              </a:ext>
            </a:extLst>
          </p:cNvPr>
          <p:cNvSpPr txBox="1"/>
          <p:nvPr/>
        </p:nvSpPr>
        <p:spPr>
          <a:xfrm>
            <a:off x="1223325" y="4094190"/>
            <a:ext cx="823035" cy="369332"/>
          </a:xfrm>
          <a:prstGeom prst="rect">
            <a:avLst/>
          </a:prstGeom>
          <a:noFill/>
        </p:spPr>
        <p:txBody>
          <a:bodyPr wrap="square" rtlCol="0">
            <a:spAutoFit/>
          </a:bodyPr>
          <a:lstStyle/>
          <a:p>
            <a:r>
              <a:rPr lang="en-US" altLang="zh-CN" dirty="0"/>
              <a:t>1958</a:t>
            </a:r>
            <a:endParaRPr lang="zh-CN" altLang="en-US" dirty="0"/>
          </a:p>
        </p:txBody>
      </p:sp>
      <p:sp>
        <p:nvSpPr>
          <p:cNvPr id="21" name="文本框 20">
            <a:extLst>
              <a:ext uri="{FF2B5EF4-FFF2-40B4-BE49-F238E27FC236}">
                <a16:creationId xmlns:a16="http://schemas.microsoft.com/office/drawing/2014/main" id="{899043D4-55FD-477D-B8E9-BB305448DEB8}"/>
              </a:ext>
            </a:extLst>
          </p:cNvPr>
          <p:cNvSpPr txBox="1"/>
          <p:nvPr/>
        </p:nvSpPr>
        <p:spPr>
          <a:xfrm>
            <a:off x="4454064" y="3595424"/>
            <a:ext cx="823035" cy="369332"/>
          </a:xfrm>
          <a:prstGeom prst="rect">
            <a:avLst/>
          </a:prstGeom>
          <a:noFill/>
        </p:spPr>
        <p:txBody>
          <a:bodyPr wrap="square" rtlCol="0">
            <a:spAutoFit/>
          </a:bodyPr>
          <a:lstStyle/>
          <a:p>
            <a:r>
              <a:rPr lang="en-US" altLang="zh-CN" dirty="0"/>
              <a:t>1968</a:t>
            </a:r>
            <a:endParaRPr lang="zh-CN" altLang="en-US" dirty="0"/>
          </a:p>
        </p:txBody>
      </p:sp>
      <p:sp>
        <p:nvSpPr>
          <p:cNvPr id="22" name="文本框 21">
            <a:extLst>
              <a:ext uri="{FF2B5EF4-FFF2-40B4-BE49-F238E27FC236}">
                <a16:creationId xmlns:a16="http://schemas.microsoft.com/office/drawing/2014/main" id="{E22FA170-983D-4FD6-8200-3B0C3F3B7FB8}"/>
              </a:ext>
            </a:extLst>
          </p:cNvPr>
          <p:cNvSpPr txBox="1"/>
          <p:nvPr/>
        </p:nvSpPr>
        <p:spPr>
          <a:xfrm>
            <a:off x="8054725" y="3602719"/>
            <a:ext cx="1233082" cy="369332"/>
          </a:xfrm>
          <a:prstGeom prst="rect">
            <a:avLst/>
          </a:prstGeom>
          <a:noFill/>
        </p:spPr>
        <p:txBody>
          <a:bodyPr wrap="square" rtlCol="0">
            <a:spAutoFit/>
          </a:bodyPr>
          <a:lstStyle/>
          <a:p>
            <a:r>
              <a:rPr lang="en-US" altLang="zh-CN" dirty="0"/>
              <a:t>1997.5.11</a:t>
            </a:r>
            <a:endParaRPr lang="zh-CN" altLang="en-US" dirty="0"/>
          </a:p>
        </p:txBody>
      </p:sp>
      <p:sp>
        <p:nvSpPr>
          <p:cNvPr id="23" name="文本框 22">
            <a:extLst>
              <a:ext uri="{FF2B5EF4-FFF2-40B4-BE49-F238E27FC236}">
                <a16:creationId xmlns:a16="http://schemas.microsoft.com/office/drawing/2014/main" id="{B0FCBC57-C936-4EC1-8703-4FACAA7AB7ED}"/>
              </a:ext>
            </a:extLst>
          </p:cNvPr>
          <p:cNvSpPr txBox="1"/>
          <p:nvPr/>
        </p:nvSpPr>
        <p:spPr>
          <a:xfrm>
            <a:off x="2427168" y="1605612"/>
            <a:ext cx="1970893" cy="1323439"/>
          </a:xfrm>
          <a:prstGeom prst="rect">
            <a:avLst/>
          </a:prstGeom>
          <a:noFill/>
        </p:spPr>
        <p:txBody>
          <a:bodyPr wrap="square" rtlCol="0">
            <a:spAutoFit/>
          </a:bodyPr>
          <a:lstStyle/>
          <a:p>
            <a:r>
              <a:rPr lang="zh-CN" altLang="en-US" sz="1600" dirty="0"/>
              <a:t>苏联科学院研发的</a:t>
            </a:r>
            <a:r>
              <a:rPr lang="en-US" altLang="zh-CN" sz="1600" dirty="0"/>
              <a:t>KAISSA</a:t>
            </a:r>
            <a:r>
              <a:rPr lang="zh-CN" altLang="en-US" sz="1600" dirty="0"/>
              <a:t>与</a:t>
            </a:r>
            <a:r>
              <a:rPr lang="en-US" altLang="zh-CN" sz="1600" dirty="0"/>
              <a:t>Kotok-McCarthy</a:t>
            </a:r>
            <a:r>
              <a:rPr lang="zh-CN" altLang="en-US" sz="1600" dirty="0"/>
              <a:t>通过电报下了</a:t>
            </a:r>
            <a:r>
              <a:rPr lang="en-US" altLang="zh-CN" sz="1600" dirty="0"/>
              <a:t>4</a:t>
            </a:r>
            <a:r>
              <a:rPr lang="zh-CN" altLang="en-US" sz="1600" dirty="0"/>
              <a:t>局</a:t>
            </a:r>
            <a:endParaRPr lang="en-US" altLang="zh-CN" sz="1600" dirty="0"/>
          </a:p>
          <a:p>
            <a:r>
              <a:rPr lang="zh-CN" altLang="en-US" sz="1600" dirty="0"/>
              <a:t>比分</a:t>
            </a:r>
            <a:r>
              <a:rPr lang="en-US" altLang="zh-CN" sz="1600" dirty="0"/>
              <a:t>3:1</a:t>
            </a:r>
          </a:p>
        </p:txBody>
      </p:sp>
      <p:sp>
        <p:nvSpPr>
          <p:cNvPr id="24" name="椭圆 23">
            <a:extLst>
              <a:ext uri="{FF2B5EF4-FFF2-40B4-BE49-F238E27FC236}">
                <a16:creationId xmlns:a16="http://schemas.microsoft.com/office/drawing/2014/main" id="{BEC0CBB9-DF60-4A64-B11A-87CDC3A2CBCC}"/>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0EF958F-F049-4B50-8EBA-43C82DFB1C3C}"/>
              </a:ext>
            </a:extLst>
          </p:cNvPr>
          <p:cNvCxnSpPr>
            <a:cxnSpLocks/>
            <a:stCxn id="24" idx="0"/>
            <a:endCxn id="23" idx="2"/>
          </p:cNvCxnSpPr>
          <p:nvPr/>
        </p:nvCxnSpPr>
        <p:spPr>
          <a:xfrm flipH="1" flipV="1">
            <a:off x="3412615" y="2929051"/>
            <a:ext cx="7986" cy="1026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672C60B-3273-4BB6-A9E3-D0825C82D118}"/>
              </a:ext>
            </a:extLst>
          </p:cNvPr>
          <p:cNvSpPr txBox="1"/>
          <p:nvPr/>
        </p:nvSpPr>
        <p:spPr>
          <a:xfrm>
            <a:off x="3005134" y="4096923"/>
            <a:ext cx="823035" cy="369332"/>
          </a:xfrm>
          <a:prstGeom prst="rect">
            <a:avLst/>
          </a:prstGeom>
          <a:noFill/>
        </p:spPr>
        <p:txBody>
          <a:bodyPr wrap="square" rtlCol="0">
            <a:spAutoFit/>
          </a:bodyPr>
          <a:lstStyle/>
          <a:p>
            <a:r>
              <a:rPr lang="en-US" altLang="zh-CN" dirty="0"/>
              <a:t>1966</a:t>
            </a:r>
            <a:endParaRPr lang="zh-CN" altLang="en-US" dirty="0"/>
          </a:p>
        </p:txBody>
      </p:sp>
      <p:sp>
        <p:nvSpPr>
          <p:cNvPr id="27" name="文本框 26">
            <a:extLst>
              <a:ext uri="{FF2B5EF4-FFF2-40B4-BE49-F238E27FC236}">
                <a16:creationId xmlns:a16="http://schemas.microsoft.com/office/drawing/2014/main" id="{83BAEFA4-DBDB-4CAD-A539-4899FCA209CB}"/>
              </a:ext>
            </a:extLst>
          </p:cNvPr>
          <p:cNvSpPr txBox="1"/>
          <p:nvPr/>
        </p:nvSpPr>
        <p:spPr>
          <a:xfrm>
            <a:off x="1519885" y="4908821"/>
            <a:ext cx="2075934" cy="830997"/>
          </a:xfrm>
          <a:prstGeom prst="rect">
            <a:avLst/>
          </a:prstGeom>
          <a:noFill/>
        </p:spPr>
        <p:txBody>
          <a:bodyPr wrap="square" rtlCol="0">
            <a:spAutoFit/>
          </a:bodyPr>
          <a:lstStyle/>
          <a:p>
            <a:r>
              <a:rPr lang="en-US" altLang="zh-CN" sz="1600" dirty="0"/>
              <a:t>Kotok-McCarthy</a:t>
            </a:r>
          </a:p>
          <a:p>
            <a:r>
              <a:rPr lang="zh-CN" altLang="en-US" sz="1600" dirty="0"/>
              <a:t>可以击败一般象棋初学者</a:t>
            </a:r>
            <a:endParaRPr lang="en-US" altLang="zh-CN" sz="1600" dirty="0"/>
          </a:p>
        </p:txBody>
      </p:sp>
      <p:sp>
        <p:nvSpPr>
          <p:cNvPr id="28" name="椭圆 27">
            <a:extLst>
              <a:ext uri="{FF2B5EF4-FFF2-40B4-BE49-F238E27FC236}">
                <a16:creationId xmlns:a16="http://schemas.microsoft.com/office/drawing/2014/main" id="{A7D18574-CA07-4129-9674-B7207F6B88D3}"/>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2898AF62-A3F9-4726-8624-C63A326EE453}"/>
              </a:ext>
            </a:extLst>
          </p:cNvPr>
          <p:cNvCxnSpPr>
            <a:cxnSpLocks/>
            <a:stCxn id="28"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F3F284-9C64-40B1-A658-820CCCF8D5EC}"/>
              </a:ext>
            </a:extLst>
          </p:cNvPr>
          <p:cNvSpPr txBox="1"/>
          <p:nvPr/>
        </p:nvSpPr>
        <p:spPr>
          <a:xfrm>
            <a:off x="5618272" y="4097443"/>
            <a:ext cx="823035" cy="369332"/>
          </a:xfrm>
          <a:prstGeom prst="rect">
            <a:avLst/>
          </a:prstGeom>
          <a:noFill/>
        </p:spPr>
        <p:txBody>
          <a:bodyPr wrap="square" rtlCol="0">
            <a:spAutoFit/>
          </a:bodyPr>
          <a:lstStyle/>
          <a:p>
            <a:r>
              <a:rPr lang="en-US" altLang="zh-CN" dirty="0"/>
              <a:t>1980s</a:t>
            </a:r>
            <a:endParaRPr lang="zh-CN" altLang="en-US" dirty="0"/>
          </a:p>
        </p:txBody>
      </p:sp>
      <p:sp>
        <p:nvSpPr>
          <p:cNvPr id="31" name="文本框 30">
            <a:extLst>
              <a:ext uri="{FF2B5EF4-FFF2-40B4-BE49-F238E27FC236}">
                <a16:creationId xmlns:a16="http://schemas.microsoft.com/office/drawing/2014/main" id="{33B8D9EE-9B0D-4B6A-9646-5A0354014D9A}"/>
              </a:ext>
            </a:extLst>
          </p:cNvPr>
          <p:cNvSpPr txBox="1"/>
          <p:nvPr/>
        </p:nvSpPr>
        <p:spPr>
          <a:xfrm>
            <a:off x="6883198" y="1601087"/>
            <a:ext cx="1652033" cy="1323439"/>
          </a:xfrm>
          <a:prstGeom prst="rect">
            <a:avLst/>
          </a:prstGeom>
          <a:noFill/>
        </p:spPr>
        <p:txBody>
          <a:bodyPr wrap="square" rtlCol="0">
            <a:spAutoFit/>
          </a:bodyPr>
          <a:lstStyle/>
          <a:p>
            <a:r>
              <a:rPr lang="en-US" altLang="zh-CN" sz="1600" dirty="0"/>
              <a:t>IBM</a:t>
            </a:r>
            <a:r>
              <a:rPr lang="zh-CN" altLang="en-US" sz="1600" dirty="0"/>
              <a:t>劝说许峰雄团队加入，开发</a:t>
            </a:r>
            <a:r>
              <a:rPr lang="en-US" altLang="zh-CN" sz="1600" dirty="0"/>
              <a:t>Deep Blue</a:t>
            </a:r>
          </a:p>
          <a:p>
            <a:r>
              <a:rPr lang="en-US" altLang="zh-CN" sz="1600" dirty="0"/>
              <a:t>ACM</a:t>
            </a:r>
            <a:r>
              <a:rPr lang="zh-CN" altLang="en-US" sz="1600" dirty="0"/>
              <a:t>年会上</a:t>
            </a:r>
            <a:r>
              <a:rPr lang="en-US" altLang="zh-CN" sz="1600" dirty="0"/>
              <a:t>2:4</a:t>
            </a:r>
            <a:r>
              <a:rPr lang="zh-CN" altLang="en-US" sz="1600" dirty="0"/>
              <a:t>负于卡斯帕罗夫</a:t>
            </a:r>
            <a:endParaRPr lang="en-US" altLang="zh-CN" sz="1600" dirty="0"/>
          </a:p>
        </p:txBody>
      </p:sp>
      <p:cxnSp>
        <p:nvCxnSpPr>
          <p:cNvPr id="32" name="直接箭头连接符 31">
            <a:extLst>
              <a:ext uri="{FF2B5EF4-FFF2-40B4-BE49-F238E27FC236}">
                <a16:creationId xmlns:a16="http://schemas.microsoft.com/office/drawing/2014/main" id="{175AA131-3513-4373-ADFA-6640F6F3F652}"/>
              </a:ext>
            </a:extLst>
          </p:cNvPr>
          <p:cNvCxnSpPr>
            <a:cxnSpLocks/>
          </p:cNvCxnSpPr>
          <p:nvPr/>
        </p:nvCxnSpPr>
        <p:spPr>
          <a:xfrm flipH="1" flipV="1">
            <a:off x="7684414" y="3020850"/>
            <a:ext cx="7517" cy="1005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F42F9C5-935C-49EC-9EE6-ACB9B4297775}"/>
              </a:ext>
            </a:extLst>
          </p:cNvPr>
          <p:cNvSpPr txBox="1"/>
          <p:nvPr/>
        </p:nvSpPr>
        <p:spPr>
          <a:xfrm>
            <a:off x="2257099" y="3649348"/>
            <a:ext cx="823035" cy="369332"/>
          </a:xfrm>
          <a:prstGeom prst="rect">
            <a:avLst/>
          </a:prstGeom>
          <a:noFill/>
        </p:spPr>
        <p:txBody>
          <a:bodyPr wrap="square" rtlCol="0">
            <a:spAutoFit/>
          </a:bodyPr>
          <a:lstStyle/>
          <a:p>
            <a:r>
              <a:rPr lang="en-US" altLang="zh-CN" dirty="0"/>
              <a:t>1962</a:t>
            </a:r>
            <a:endParaRPr lang="zh-CN" altLang="en-US" dirty="0"/>
          </a:p>
        </p:txBody>
      </p:sp>
      <p:sp>
        <p:nvSpPr>
          <p:cNvPr id="38" name="文本框 37">
            <a:extLst>
              <a:ext uri="{FF2B5EF4-FFF2-40B4-BE49-F238E27FC236}">
                <a16:creationId xmlns:a16="http://schemas.microsoft.com/office/drawing/2014/main" id="{063C29B4-8FF8-41BC-8C8D-E882DB8CA0AA}"/>
              </a:ext>
            </a:extLst>
          </p:cNvPr>
          <p:cNvSpPr txBox="1"/>
          <p:nvPr/>
        </p:nvSpPr>
        <p:spPr>
          <a:xfrm>
            <a:off x="6508277" y="3607781"/>
            <a:ext cx="823035" cy="369332"/>
          </a:xfrm>
          <a:prstGeom prst="rect">
            <a:avLst/>
          </a:prstGeom>
          <a:noFill/>
        </p:spPr>
        <p:txBody>
          <a:bodyPr wrap="square" rtlCol="0">
            <a:spAutoFit/>
          </a:bodyPr>
          <a:lstStyle/>
          <a:p>
            <a:r>
              <a:rPr lang="en-US" altLang="zh-CN" dirty="0"/>
              <a:t>1989</a:t>
            </a:r>
            <a:endParaRPr lang="zh-CN" altLang="en-US" dirty="0"/>
          </a:p>
        </p:txBody>
      </p:sp>
      <p:sp>
        <p:nvSpPr>
          <p:cNvPr id="41" name="椭圆 40">
            <a:extLst>
              <a:ext uri="{FF2B5EF4-FFF2-40B4-BE49-F238E27FC236}">
                <a16:creationId xmlns:a16="http://schemas.microsoft.com/office/drawing/2014/main" id="{223582CA-87D5-4B76-BD0D-F14D5985B9C3}"/>
              </a:ext>
            </a:extLst>
          </p:cNvPr>
          <p:cNvSpPr/>
          <p:nvPr/>
        </p:nvSpPr>
        <p:spPr>
          <a:xfrm>
            <a:off x="7665324" y="396823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176A76D7-1926-4922-BFEE-7FB7C83AC07C}"/>
              </a:ext>
            </a:extLst>
          </p:cNvPr>
          <p:cNvSpPr txBox="1"/>
          <p:nvPr/>
        </p:nvSpPr>
        <p:spPr>
          <a:xfrm>
            <a:off x="8875489" y="1675667"/>
            <a:ext cx="1764955" cy="830997"/>
          </a:xfrm>
          <a:prstGeom prst="rect">
            <a:avLst/>
          </a:prstGeom>
          <a:noFill/>
        </p:spPr>
        <p:txBody>
          <a:bodyPr wrap="square" rtlCol="0">
            <a:spAutoFit/>
          </a:bodyPr>
          <a:lstStyle/>
          <a:p>
            <a:r>
              <a:rPr lang="zh-CN" altLang="en-US" sz="1600" dirty="0"/>
              <a:t>中国象棋开始击败特级大师级别的人类棋手</a:t>
            </a:r>
            <a:endParaRPr lang="en-US" altLang="zh-CN" sz="1600" dirty="0"/>
          </a:p>
        </p:txBody>
      </p:sp>
      <p:cxnSp>
        <p:nvCxnSpPr>
          <p:cNvPr id="43" name="直接箭头连接符 42">
            <a:extLst>
              <a:ext uri="{FF2B5EF4-FFF2-40B4-BE49-F238E27FC236}">
                <a16:creationId xmlns:a16="http://schemas.microsoft.com/office/drawing/2014/main" id="{B9E9ED16-E88D-44D8-A509-00177596CAC6}"/>
              </a:ext>
            </a:extLst>
          </p:cNvPr>
          <p:cNvCxnSpPr>
            <a:cxnSpLocks/>
          </p:cNvCxnSpPr>
          <p:nvPr/>
        </p:nvCxnSpPr>
        <p:spPr>
          <a:xfrm flipH="1" flipV="1">
            <a:off x="9796960" y="2770199"/>
            <a:ext cx="12099" cy="1235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03194D-A9C9-47BC-B3B6-62C528AB91FA}"/>
              </a:ext>
            </a:extLst>
          </p:cNvPr>
          <p:cNvSpPr/>
          <p:nvPr/>
        </p:nvSpPr>
        <p:spPr>
          <a:xfrm>
            <a:off x="9757739" y="394764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A28C468-4A95-496A-B8F1-1B5936A918FD}"/>
              </a:ext>
            </a:extLst>
          </p:cNvPr>
          <p:cNvSpPr txBox="1"/>
          <p:nvPr/>
        </p:nvSpPr>
        <p:spPr>
          <a:xfrm>
            <a:off x="9483434" y="4020910"/>
            <a:ext cx="1266218" cy="369332"/>
          </a:xfrm>
          <a:prstGeom prst="rect">
            <a:avLst/>
          </a:prstGeom>
          <a:noFill/>
        </p:spPr>
        <p:txBody>
          <a:bodyPr wrap="square" rtlCol="0">
            <a:spAutoFit/>
          </a:bodyPr>
          <a:lstStyle/>
          <a:p>
            <a:r>
              <a:rPr lang="en-US" altLang="zh-CN" dirty="0"/>
              <a:t>2006</a:t>
            </a:r>
            <a:endParaRPr lang="zh-CN" altLang="en-US" dirty="0"/>
          </a:p>
        </p:txBody>
      </p:sp>
      <p:sp>
        <p:nvSpPr>
          <p:cNvPr id="40" name="文本框 39">
            <a:extLst>
              <a:ext uri="{FF2B5EF4-FFF2-40B4-BE49-F238E27FC236}">
                <a16:creationId xmlns:a16="http://schemas.microsoft.com/office/drawing/2014/main" id="{388E1B9D-6597-486B-A533-81F531644E49}"/>
              </a:ext>
            </a:extLst>
          </p:cNvPr>
          <p:cNvSpPr txBox="1"/>
          <p:nvPr/>
        </p:nvSpPr>
        <p:spPr>
          <a:xfrm>
            <a:off x="10488826" y="4691430"/>
            <a:ext cx="1209109" cy="830997"/>
          </a:xfrm>
          <a:prstGeom prst="rect">
            <a:avLst/>
          </a:prstGeom>
          <a:noFill/>
        </p:spPr>
        <p:txBody>
          <a:bodyPr wrap="square" rtlCol="0">
            <a:spAutoFit/>
          </a:bodyPr>
          <a:lstStyle/>
          <a:p>
            <a:r>
              <a:rPr lang="en-US" altLang="zh-CN" sz="1600" dirty="0"/>
              <a:t>AlphaGo</a:t>
            </a:r>
          </a:p>
          <a:p>
            <a:r>
              <a:rPr lang="en-US" altLang="zh-CN" sz="1600" dirty="0"/>
              <a:t>4:1</a:t>
            </a:r>
          </a:p>
          <a:p>
            <a:r>
              <a:rPr lang="zh-CN" altLang="en-US" sz="1600" dirty="0"/>
              <a:t>战胜李世石</a:t>
            </a:r>
            <a:endParaRPr lang="en-US" altLang="zh-CN" sz="1600" dirty="0"/>
          </a:p>
        </p:txBody>
      </p:sp>
      <p:sp>
        <p:nvSpPr>
          <p:cNvPr id="45" name="椭圆 44">
            <a:extLst>
              <a:ext uri="{FF2B5EF4-FFF2-40B4-BE49-F238E27FC236}">
                <a16:creationId xmlns:a16="http://schemas.microsoft.com/office/drawing/2014/main" id="{3A47293B-05FF-4640-ABC8-B349660B5B26}"/>
              </a:ext>
            </a:extLst>
          </p:cNvPr>
          <p:cNvSpPr/>
          <p:nvPr/>
        </p:nvSpPr>
        <p:spPr>
          <a:xfrm>
            <a:off x="10906918" y="398471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D73924D5-3EE8-4E39-9041-67103A12C470}"/>
              </a:ext>
            </a:extLst>
          </p:cNvPr>
          <p:cNvCxnSpPr>
            <a:cxnSpLocks/>
          </p:cNvCxnSpPr>
          <p:nvPr/>
        </p:nvCxnSpPr>
        <p:spPr>
          <a:xfrm flipH="1">
            <a:off x="10964588" y="405916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C891A66D-F4CF-460B-B3C4-ADDE0044A78C}"/>
              </a:ext>
            </a:extLst>
          </p:cNvPr>
          <p:cNvSpPr txBox="1"/>
          <p:nvPr/>
        </p:nvSpPr>
        <p:spPr>
          <a:xfrm>
            <a:off x="10357205" y="3631549"/>
            <a:ext cx="1233082" cy="369332"/>
          </a:xfrm>
          <a:prstGeom prst="rect">
            <a:avLst/>
          </a:prstGeom>
          <a:noFill/>
        </p:spPr>
        <p:txBody>
          <a:bodyPr wrap="square" rtlCol="0">
            <a:spAutoFit/>
          </a:bodyPr>
          <a:lstStyle/>
          <a:p>
            <a:r>
              <a:rPr lang="en-US" altLang="zh-CN" dirty="0"/>
              <a:t>2016.3.15</a:t>
            </a:r>
            <a:endParaRPr lang="zh-CN" altLang="en-US" dirty="0"/>
          </a:p>
        </p:txBody>
      </p:sp>
    </p:spTree>
    <p:extLst>
      <p:ext uri="{BB962C8B-B14F-4D97-AF65-F5344CB8AC3E}">
        <p14:creationId xmlns:p14="http://schemas.microsoft.com/office/powerpoint/2010/main" val="571720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DAE9F-CBCD-4ED9-A49F-55FDFE76D39F}"/>
              </a:ext>
            </a:extLst>
          </p:cNvPr>
          <p:cNvSpPr>
            <a:spLocks noGrp="1"/>
          </p:cNvSpPr>
          <p:nvPr>
            <p:ph type="title"/>
          </p:nvPr>
        </p:nvSpPr>
        <p:spPr/>
        <p:txBody>
          <a:bodyPr/>
          <a:lstStyle/>
          <a:p>
            <a:r>
              <a:rPr lang="zh-CN" altLang="en-US" dirty="0"/>
              <a:t>自然语言处理</a:t>
            </a:r>
          </a:p>
        </p:txBody>
      </p:sp>
      <p:cxnSp>
        <p:nvCxnSpPr>
          <p:cNvPr id="4" name="直接箭头连接符 3">
            <a:extLst>
              <a:ext uri="{FF2B5EF4-FFF2-40B4-BE49-F238E27FC236}">
                <a16:creationId xmlns:a16="http://schemas.microsoft.com/office/drawing/2014/main" id="{35A047FE-E727-49A2-8E37-8ECAF929224F}"/>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843136D-7843-41A4-A1AD-420EF9301840}"/>
              </a:ext>
            </a:extLst>
          </p:cNvPr>
          <p:cNvSpPr txBox="1"/>
          <p:nvPr/>
        </p:nvSpPr>
        <p:spPr>
          <a:xfrm>
            <a:off x="609688" y="1577218"/>
            <a:ext cx="1808034" cy="2062103"/>
          </a:xfrm>
          <a:prstGeom prst="rect">
            <a:avLst/>
          </a:prstGeom>
          <a:noFill/>
        </p:spPr>
        <p:txBody>
          <a:bodyPr wrap="square" rtlCol="0">
            <a:spAutoFit/>
          </a:bodyPr>
          <a:lstStyle/>
          <a:p>
            <a:r>
              <a:rPr lang="zh-CN" altLang="en-US" sz="1600" dirty="0"/>
              <a:t>乔治敦大学</a:t>
            </a:r>
            <a:endParaRPr lang="en-US" altLang="zh-CN" sz="1600" dirty="0"/>
          </a:p>
          <a:p>
            <a:r>
              <a:rPr lang="zh-CN" altLang="en-US" sz="1600" dirty="0"/>
              <a:t>进行了第一次机器翻译实验</a:t>
            </a:r>
            <a:endParaRPr lang="en-US" altLang="zh-CN" sz="1600" dirty="0"/>
          </a:p>
          <a:p>
            <a:r>
              <a:rPr lang="zh-CN" altLang="en-US" sz="1600" dirty="0"/>
              <a:t>目标：把几十个俄文句子翻译为英文</a:t>
            </a:r>
            <a:endParaRPr lang="en-US" altLang="zh-CN" sz="1600" dirty="0"/>
          </a:p>
          <a:p>
            <a:r>
              <a:rPr lang="en-US" altLang="zh-CN" sz="1600" dirty="0"/>
              <a:t>6</a:t>
            </a:r>
            <a:r>
              <a:rPr lang="zh-CN" altLang="en-US" sz="1600" dirty="0"/>
              <a:t>条语法规则</a:t>
            </a:r>
            <a:endParaRPr lang="en-US" altLang="zh-CN" sz="1600" dirty="0"/>
          </a:p>
          <a:p>
            <a:r>
              <a:rPr lang="en-US" altLang="zh-CN" sz="1600" dirty="0"/>
              <a:t>250</a:t>
            </a:r>
            <a:r>
              <a:rPr lang="zh-CN" altLang="en-US" sz="1600" dirty="0"/>
              <a:t>个单词</a:t>
            </a:r>
            <a:endParaRPr lang="en-US" altLang="zh-CN" sz="1600" dirty="0"/>
          </a:p>
        </p:txBody>
      </p:sp>
      <p:sp>
        <p:nvSpPr>
          <p:cNvPr id="6" name="椭圆 5">
            <a:extLst>
              <a:ext uri="{FF2B5EF4-FFF2-40B4-BE49-F238E27FC236}">
                <a16:creationId xmlns:a16="http://schemas.microsoft.com/office/drawing/2014/main" id="{5B16815E-88B9-4B64-9672-8BF2628C1B3C}"/>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330F08C-0988-45A2-BF8A-1479F560DAFC}"/>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2FC20C-AFB2-48E2-B792-793C31B99950}"/>
              </a:ext>
            </a:extLst>
          </p:cNvPr>
          <p:cNvSpPr/>
          <p:nvPr/>
        </p:nvSpPr>
        <p:spPr>
          <a:xfrm>
            <a:off x="724107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BD6555B-359B-43CB-9FCF-7FA0035149F1}"/>
              </a:ext>
            </a:extLst>
          </p:cNvPr>
          <p:cNvSpPr txBox="1"/>
          <p:nvPr/>
        </p:nvSpPr>
        <p:spPr>
          <a:xfrm>
            <a:off x="6326661" y="4496125"/>
            <a:ext cx="2007787" cy="2062103"/>
          </a:xfrm>
          <a:prstGeom prst="rect">
            <a:avLst/>
          </a:prstGeom>
          <a:noFill/>
        </p:spPr>
        <p:txBody>
          <a:bodyPr wrap="square" rtlCol="0">
            <a:spAutoFit/>
          </a:bodyPr>
          <a:lstStyle/>
          <a:p>
            <a:r>
              <a:rPr lang="zh-CN" altLang="en-US" sz="1600" dirty="0"/>
              <a:t>维诺格拉德</a:t>
            </a:r>
            <a:endParaRPr lang="en-US" altLang="zh-CN" sz="1600" dirty="0"/>
          </a:p>
          <a:p>
            <a:r>
              <a:rPr lang="en-US" altLang="zh-CN" sz="1600" dirty="0"/>
              <a:t>SHRDLU</a:t>
            </a:r>
            <a:r>
              <a:rPr lang="zh-CN" altLang="en-US" sz="1600" dirty="0"/>
              <a:t>积木世界</a:t>
            </a:r>
            <a:endParaRPr lang="en-US" altLang="zh-CN" sz="1600" dirty="0"/>
          </a:p>
          <a:p>
            <a:r>
              <a:rPr lang="zh-CN" altLang="en-US" sz="1600" dirty="0"/>
              <a:t>人可以通过简单的自然语言命令一个机器对积木世界操作</a:t>
            </a:r>
            <a:endParaRPr lang="en-US" altLang="zh-CN" sz="1600" dirty="0"/>
          </a:p>
          <a:p>
            <a:r>
              <a:rPr lang="zh-CN" altLang="en-US" sz="1600" dirty="0"/>
              <a:t>（与明斯基研究儿童故事理解有关）</a:t>
            </a:r>
            <a:endParaRPr lang="en-US" altLang="zh-CN" sz="1600" dirty="0"/>
          </a:p>
        </p:txBody>
      </p:sp>
      <p:sp>
        <p:nvSpPr>
          <p:cNvPr id="12" name="文本框 11">
            <a:extLst>
              <a:ext uri="{FF2B5EF4-FFF2-40B4-BE49-F238E27FC236}">
                <a16:creationId xmlns:a16="http://schemas.microsoft.com/office/drawing/2014/main" id="{E623368B-1D9E-4CEB-B7EF-9C9F71D74CD9}"/>
              </a:ext>
            </a:extLst>
          </p:cNvPr>
          <p:cNvSpPr txBox="1"/>
          <p:nvPr/>
        </p:nvSpPr>
        <p:spPr>
          <a:xfrm>
            <a:off x="4483368" y="1570939"/>
            <a:ext cx="2924271" cy="1815882"/>
          </a:xfrm>
          <a:prstGeom prst="rect">
            <a:avLst/>
          </a:prstGeom>
          <a:noFill/>
        </p:spPr>
        <p:txBody>
          <a:bodyPr wrap="square" rtlCol="0">
            <a:spAutoFit/>
          </a:bodyPr>
          <a:lstStyle/>
          <a:p>
            <a:r>
              <a:rPr lang="zh-CN" altLang="en-US" sz="1600" dirty="0"/>
              <a:t>魏森鲍姆开发心理医生</a:t>
            </a:r>
            <a:r>
              <a:rPr lang="en-US" altLang="zh-CN" sz="1600" dirty="0"/>
              <a:t>ELIZA</a:t>
            </a:r>
          </a:p>
          <a:p>
            <a:r>
              <a:rPr lang="zh-CN" altLang="en-US" sz="1600" dirty="0"/>
              <a:t>斯坦福的科尔比开发病人</a:t>
            </a:r>
            <a:r>
              <a:rPr lang="en-US" altLang="zh-CN" sz="1600" dirty="0"/>
              <a:t>PARRY</a:t>
            </a:r>
          </a:p>
          <a:p>
            <a:r>
              <a:rPr lang="en-US" altLang="zh-CN" sz="1600" dirty="0"/>
              <a:t>ICCC</a:t>
            </a:r>
            <a:r>
              <a:rPr lang="zh-CN" altLang="en-US" sz="1600" dirty="0"/>
              <a:t>国际计算机通讯年会上，通过</a:t>
            </a:r>
            <a:r>
              <a:rPr lang="en-US" altLang="zh-CN" sz="1600" dirty="0"/>
              <a:t>APPANET</a:t>
            </a:r>
            <a:r>
              <a:rPr lang="zh-CN" altLang="en-US" sz="1600" dirty="0"/>
              <a:t>，他们聊了一回</a:t>
            </a:r>
            <a:endParaRPr lang="en-US" altLang="zh-CN" sz="1600" dirty="0"/>
          </a:p>
          <a:p>
            <a:r>
              <a:rPr lang="zh-CN" altLang="en-US" sz="1600" dirty="0"/>
              <a:t>对话记录现存于硅谷的计算机历史博物馆</a:t>
            </a:r>
            <a:endParaRPr lang="en-US" altLang="zh-CN" sz="1600" dirty="0"/>
          </a:p>
        </p:txBody>
      </p:sp>
      <p:sp>
        <p:nvSpPr>
          <p:cNvPr id="13" name="文本框 12">
            <a:extLst>
              <a:ext uri="{FF2B5EF4-FFF2-40B4-BE49-F238E27FC236}">
                <a16:creationId xmlns:a16="http://schemas.microsoft.com/office/drawing/2014/main" id="{77BD77F9-83AE-4B83-93FF-22A53D5F3A36}"/>
              </a:ext>
            </a:extLst>
          </p:cNvPr>
          <p:cNvSpPr txBox="1"/>
          <p:nvPr/>
        </p:nvSpPr>
        <p:spPr>
          <a:xfrm>
            <a:off x="8890683" y="4662600"/>
            <a:ext cx="1154692" cy="1569660"/>
          </a:xfrm>
          <a:prstGeom prst="rect">
            <a:avLst/>
          </a:prstGeom>
          <a:noFill/>
        </p:spPr>
        <p:txBody>
          <a:bodyPr wrap="square" rtlCol="0">
            <a:spAutoFit/>
          </a:bodyPr>
          <a:lstStyle/>
          <a:p>
            <a:r>
              <a:rPr lang="en-US" altLang="zh-CN" sz="1600" dirty="0"/>
              <a:t>IBM Watson</a:t>
            </a:r>
            <a:r>
              <a:rPr lang="zh-CN" altLang="en-US" sz="1600" dirty="0"/>
              <a:t>在电视节目</a:t>
            </a:r>
            <a:r>
              <a:rPr lang="en-US" altLang="zh-CN" sz="1600" dirty="0"/>
              <a:t>Jeopardy</a:t>
            </a:r>
            <a:r>
              <a:rPr lang="zh-CN" altLang="en-US" sz="1600" dirty="0"/>
              <a:t>！里击败人类选手</a:t>
            </a:r>
            <a:endParaRPr lang="en-US" altLang="zh-CN" sz="1600" dirty="0"/>
          </a:p>
        </p:txBody>
      </p:sp>
      <p:sp>
        <p:nvSpPr>
          <p:cNvPr id="14" name="椭圆 13">
            <a:extLst>
              <a:ext uri="{FF2B5EF4-FFF2-40B4-BE49-F238E27FC236}">
                <a16:creationId xmlns:a16="http://schemas.microsoft.com/office/drawing/2014/main" id="{95661BDB-410F-459E-AE64-CA60E032B5E0}"/>
              </a:ext>
            </a:extLst>
          </p:cNvPr>
          <p:cNvSpPr/>
          <p:nvPr/>
        </p:nvSpPr>
        <p:spPr>
          <a:xfrm>
            <a:off x="9395274" y="3955881"/>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E38D14E0-EC00-4178-8A97-8726474FAE66}"/>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0CF0851-D386-47EB-848A-CB42B06C155C}"/>
              </a:ext>
            </a:extLst>
          </p:cNvPr>
          <p:cNvCxnSpPr>
            <a:cxnSpLocks/>
          </p:cNvCxnSpPr>
          <p:nvPr/>
        </p:nvCxnSpPr>
        <p:spPr>
          <a:xfrm>
            <a:off x="7290308" y="4013861"/>
            <a:ext cx="20616" cy="4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9F6605-5EEF-4C50-BD06-78EFDEE70479}"/>
              </a:ext>
            </a:extLst>
          </p:cNvPr>
          <p:cNvCxnSpPr>
            <a:cxnSpLocks/>
          </p:cNvCxnSpPr>
          <p:nvPr/>
        </p:nvCxnSpPr>
        <p:spPr>
          <a:xfrm flipH="1">
            <a:off x="9452944" y="4030334"/>
            <a:ext cx="3917" cy="55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A5FF704-DDEE-490B-BDA2-42FBBE289E8D}"/>
              </a:ext>
            </a:extLst>
          </p:cNvPr>
          <p:cNvCxnSpPr>
            <a:cxnSpLocks/>
            <a:stCxn id="6" idx="0"/>
            <a:endCxn id="5" idx="2"/>
          </p:cNvCxnSpPr>
          <p:nvPr/>
        </p:nvCxnSpPr>
        <p:spPr>
          <a:xfrm flipH="1" flipV="1">
            <a:off x="1513705" y="3639321"/>
            <a:ext cx="1" cy="312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222891C-F650-4406-B85E-56A7A1FCBFC4}"/>
              </a:ext>
            </a:extLst>
          </p:cNvPr>
          <p:cNvSpPr txBox="1"/>
          <p:nvPr/>
        </p:nvSpPr>
        <p:spPr>
          <a:xfrm>
            <a:off x="1223325" y="4094190"/>
            <a:ext cx="823035" cy="646331"/>
          </a:xfrm>
          <a:prstGeom prst="rect">
            <a:avLst/>
          </a:prstGeom>
          <a:noFill/>
        </p:spPr>
        <p:txBody>
          <a:bodyPr wrap="square" rtlCol="0">
            <a:spAutoFit/>
          </a:bodyPr>
          <a:lstStyle/>
          <a:p>
            <a:r>
              <a:rPr lang="en-US" altLang="zh-CN" dirty="0"/>
              <a:t>1953-1954</a:t>
            </a:r>
            <a:endParaRPr lang="zh-CN" altLang="en-US" dirty="0"/>
          </a:p>
        </p:txBody>
      </p:sp>
      <p:sp>
        <p:nvSpPr>
          <p:cNvPr id="22" name="文本框 21">
            <a:extLst>
              <a:ext uri="{FF2B5EF4-FFF2-40B4-BE49-F238E27FC236}">
                <a16:creationId xmlns:a16="http://schemas.microsoft.com/office/drawing/2014/main" id="{E22FA170-983D-4FD6-8200-3B0C3F3B7FB8}"/>
              </a:ext>
            </a:extLst>
          </p:cNvPr>
          <p:cNvSpPr txBox="1"/>
          <p:nvPr/>
        </p:nvSpPr>
        <p:spPr>
          <a:xfrm>
            <a:off x="9094967" y="3602719"/>
            <a:ext cx="823035" cy="369332"/>
          </a:xfrm>
          <a:prstGeom prst="rect">
            <a:avLst/>
          </a:prstGeom>
          <a:noFill/>
        </p:spPr>
        <p:txBody>
          <a:bodyPr wrap="square" rtlCol="0">
            <a:spAutoFit/>
          </a:bodyPr>
          <a:lstStyle/>
          <a:p>
            <a:r>
              <a:rPr lang="en-US" altLang="zh-CN" dirty="0"/>
              <a:t>2011</a:t>
            </a:r>
            <a:endParaRPr lang="zh-CN" altLang="en-US" dirty="0"/>
          </a:p>
        </p:txBody>
      </p:sp>
      <p:sp>
        <p:nvSpPr>
          <p:cNvPr id="23" name="文本框 22">
            <a:extLst>
              <a:ext uri="{FF2B5EF4-FFF2-40B4-BE49-F238E27FC236}">
                <a16:creationId xmlns:a16="http://schemas.microsoft.com/office/drawing/2014/main" id="{B0FCBC57-C936-4EC1-8703-4FACAA7AB7ED}"/>
              </a:ext>
            </a:extLst>
          </p:cNvPr>
          <p:cNvSpPr txBox="1"/>
          <p:nvPr/>
        </p:nvSpPr>
        <p:spPr>
          <a:xfrm>
            <a:off x="2427168" y="1605612"/>
            <a:ext cx="2108012" cy="1815882"/>
          </a:xfrm>
          <a:prstGeom prst="rect">
            <a:avLst/>
          </a:prstGeom>
          <a:noFill/>
        </p:spPr>
        <p:txBody>
          <a:bodyPr wrap="square" rtlCol="0">
            <a:spAutoFit/>
          </a:bodyPr>
          <a:lstStyle/>
          <a:p>
            <a:r>
              <a:rPr lang="en-US" altLang="zh-CN" sz="1600" dirty="0"/>
              <a:t>ALPAC</a:t>
            </a:r>
            <a:r>
              <a:rPr lang="zh-CN" altLang="en-US" sz="1600" dirty="0"/>
              <a:t>调查报告</a:t>
            </a:r>
            <a:endParaRPr lang="en-US" altLang="zh-CN" sz="1600" dirty="0"/>
          </a:p>
          <a:p>
            <a:r>
              <a:rPr lang="en-US" altLang="zh-CN" sz="1600" dirty="0"/>
              <a:t>《</a:t>
            </a:r>
            <a:r>
              <a:rPr lang="zh-CN" altLang="en-US" sz="1600" dirty="0"/>
              <a:t>语言与机器</a:t>
            </a:r>
            <a:r>
              <a:rPr lang="en-US" altLang="zh-CN" sz="1600" dirty="0"/>
              <a:t>》</a:t>
            </a:r>
          </a:p>
          <a:p>
            <a:r>
              <a:rPr lang="zh-CN" altLang="en-US" sz="1600" dirty="0"/>
              <a:t>机器翻译比人慢、更不准确、成本高，在可预见的未来没法实用</a:t>
            </a:r>
            <a:endParaRPr lang="en-US" altLang="zh-CN" sz="1600" dirty="0"/>
          </a:p>
          <a:p>
            <a:r>
              <a:rPr lang="zh-CN" altLang="en-US" sz="1600" dirty="0"/>
              <a:t>首次使用“计算语言学”</a:t>
            </a:r>
            <a:endParaRPr lang="en-US" altLang="zh-CN" sz="1600" dirty="0"/>
          </a:p>
        </p:txBody>
      </p:sp>
      <p:sp>
        <p:nvSpPr>
          <p:cNvPr id="24" name="椭圆 23">
            <a:extLst>
              <a:ext uri="{FF2B5EF4-FFF2-40B4-BE49-F238E27FC236}">
                <a16:creationId xmlns:a16="http://schemas.microsoft.com/office/drawing/2014/main" id="{BEC0CBB9-DF60-4A64-B11A-87CDC3A2CBCC}"/>
              </a:ext>
            </a:extLst>
          </p:cNvPr>
          <p:cNvSpPr/>
          <p:nvPr/>
        </p:nvSpPr>
        <p:spPr>
          <a:xfrm>
            <a:off x="3364995" y="395588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0EF958F-F049-4B50-8EBA-43C82DFB1C3C}"/>
              </a:ext>
            </a:extLst>
          </p:cNvPr>
          <p:cNvCxnSpPr>
            <a:cxnSpLocks/>
            <a:stCxn id="24" idx="0"/>
          </p:cNvCxnSpPr>
          <p:nvPr/>
        </p:nvCxnSpPr>
        <p:spPr>
          <a:xfrm flipV="1">
            <a:off x="3420601" y="3486050"/>
            <a:ext cx="0" cy="469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672C60B-3273-4BB6-A9E3-D0825C82D118}"/>
              </a:ext>
            </a:extLst>
          </p:cNvPr>
          <p:cNvSpPr txBox="1"/>
          <p:nvPr/>
        </p:nvSpPr>
        <p:spPr>
          <a:xfrm>
            <a:off x="3005134" y="4096923"/>
            <a:ext cx="823035" cy="369332"/>
          </a:xfrm>
          <a:prstGeom prst="rect">
            <a:avLst/>
          </a:prstGeom>
          <a:noFill/>
        </p:spPr>
        <p:txBody>
          <a:bodyPr wrap="square" rtlCol="0">
            <a:spAutoFit/>
          </a:bodyPr>
          <a:lstStyle/>
          <a:p>
            <a:r>
              <a:rPr lang="en-US" altLang="zh-CN" dirty="0"/>
              <a:t>1966</a:t>
            </a:r>
            <a:endParaRPr lang="zh-CN" altLang="en-US" dirty="0"/>
          </a:p>
        </p:txBody>
      </p:sp>
      <p:sp>
        <p:nvSpPr>
          <p:cNvPr id="27" name="文本框 26">
            <a:extLst>
              <a:ext uri="{FF2B5EF4-FFF2-40B4-BE49-F238E27FC236}">
                <a16:creationId xmlns:a16="http://schemas.microsoft.com/office/drawing/2014/main" id="{83BAEFA4-DBDB-4CAD-A539-4899FCA209CB}"/>
              </a:ext>
            </a:extLst>
          </p:cNvPr>
          <p:cNvSpPr txBox="1"/>
          <p:nvPr/>
        </p:nvSpPr>
        <p:spPr>
          <a:xfrm>
            <a:off x="1519885" y="4871751"/>
            <a:ext cx="3612092" cy="1569660"/>
          </a:xfrm>
          <a:prstGeom prst="rect">
            <a:avLst/>
          </a:prstGeom>
          <a:noFill/>
        </p:spPr>
        <p:txBody>
          <a:bodyPr wrap="square" rtlCol="0">
            <a:spAutoFit/>
          </a:bodyPr>
          <a:lstStyle/>
          <a:p>
            <a:r>
              <a:rPr lang="zh-CN" altLang="en-US" sz="1600" dirty="0"/>
              <a:t>乔姆斯基（语言学和认知科学）</a:t>
            </a:r>
            <a:endParaRPr lang="en-US" altLang="zh-CN" sz="1600" dirty="0"/>
          </a:p>
          <a:p>
            <a:r>
              <a:rPr lang="en-US" altLang="zh-CN" sz="1600" dirty="0"/>
              <a:t>3</a:t>
            </a:r>
            <a:r>
              <a:rPr lang="zh-CN" altLang="en-US" sz="1600" dirty="0"/>
              <a:t>型文法等价于有限自动机</a:t>
            </a:r>
            <a:endParaRPr lang="en-US" altLang="zh-CN" sz="1600" dirty="0"/>
          </a:p>
          <a:p>
            <a:r>
              <a:rPr lang="en-US" altLang="zh-CN" sz="1600" dirty="0"/>
              <a:t>2</a:t>
            </a:r>
            <a:r>
              <a:rPr lang="zh-CN" altLang="en-US" sz="1600" dirty="0"/>
              <a:t>型文法等价于下压自动机</a:t>
            </a:r>
            <a:endParaRPr lang="en-US" altLang="zh-CN" sz="1600" dirty="0"/>
          </a:p>
          <a:p>
            <a:r>
              <a:rPr lang="en-US" altLang="zh-CN" sz="1600" dirty="0"/>
              <a:t>1</a:t>
            </a:r>
            <a:r>
              <a:rPr lang="zh-CN" altLang="en-US" sz="1600" dirty="0"/>
              <a:t>型文法等价于线性有界非确定图灵机</a:t>
            </a:r>
            <a:endParaRPr lang="en-US" altLang="zh-CN" sz="1600" dirty="0"/>
          </a:p>
          <a:p>
            <a:r>
              <a:rPr lang="en-US" altLang="zh-CN" sz="1600" dirty="0"/>
              <a:t>0</a:t>
            </a:r>
            <a:r>
              <a:rPr lang="zh-CN" altLang="en-US" sz="1600" dirty="0"/>
              <a:t>型文法等价于图灵机</a:t>
            </a:r>
            <a:endParaRPr lang="en-US" altLang="zh-CN" sz="1600" dirty="0"/>
          </a:p>
          <a:p>
            <a:r>
              <a:rPr lang="en-US" altLang="zh-CN" sz="1600" dirty="0"/>
              <a:t>《Systems of Syntactic Analysis》</a:t>
            </a:r>
          </a:p>
        </p:txBody>
      </p:sp>
      <p:sp>
        <p:nvSpPr>
          <p:cNvPr id="28" name="椭圆 27">
            <a:extLst>
              <a:ext uri="{FF2B5EF4-FFF2-40B4-BE49-F238E27FC236}">
                <a16:creationId xmlns:a16="http://schemas.microsoft.com/office/drawing/2014/main" id="{A7D18574-CA07-4129-9674-B7207F6B88D3}"/>
              </a:ext>
            </a:extLst>
          </p:cNvPr>
          <p:cNvSpPr/>
          <p:nvPr/>
        </p:nvSpPr>
        <p:spPr>
          <a:xfrm>
            <a:off x="5889899" y="3972353"/>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2898AF62-A3F9-4726-8624-C63A326EE453}"/>
              </a:ext>
            </a:extLst>
          </p:cNvPr>
          <p:cNvCxnSpPr>
            <a:cxnSpLocks/>
            <a:stCxn id="28" idx="0"/>
          </p:cNvCxnSpPr>
          <p:nvPr/>
        </p:nvCxnSpPr>
        <p:spPr>
          <a:xfrm flipH="1" flipV="1">
            <a:off x="5938414" y="3135912"/>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3B8D9EE-9B0D-4B6A-9646-5A0354014D9A}"/>
              </a:ext>
            </a:extLst>
          </p:cNvPr>
          <p:cNvSpPr txBox="1"/>
          <p:nvPr/>
        </p:nvSpPr>
        <p:spPr>
          <a:xfrm>
            <a:off x="7364639" y="1434151"/>
            <a:ext cx="2132334" cy="2062103"/>
          </a:xfrm>
          <a:prstGeom prst="rect">
            <a:avLst/>
          </a:prstGeom>
          <a:noFill/>
        </p:spPr>
        <p:txBody>
          <a:bodyPr wrap="square" rtlCol="0">
            <a:spAutoFit/>
          </a:bodyPr>
          <a:lstStyle/>
          <a:p>
            <a:r>
              <a:rPr lang="en-US" altLang="zh-CN" sz="1600" dirty="0"/>
              <a:t>IBM Watson</a:t>
            </a:r>
            <a:r>
              <a:rPr lang="zh-CN" altLang="en-US" sz="1600" dirty="0"/>
              <a:t>研究中心发表统计机器翻译的论文及系统</a:t>
            </a:r>
            <a:r>
              <a:rPr lang="en-US" altLang="zh-CN" sz="1600" dirty="0"/>
              <a:t>CANDIDE</a:t>
            </a:r>
            <a:r>
              <a:rPr lang="zh-CN" altLang="en-US" sz="1600" dirty="0"/>
              <a:t>（法</a:t>
            </a:r>
            <a:r>
              <a:rPr lang="en-US" altLang="zh-CN" sz="1600" dirty="0"/>
              <a:t>-</a:t>
            </a:r>
            <a:r>
              <a:rPr lang="zh-CN" altLang="en-US" sz="1600" dirty="0"/>
              <a:t>英）</a:t>
            </a:r>
            <a:endParaRPr lang="en-US" altLang="zh-CN" sz="1600" dirty="0"/>
          </a:p>
          <a:p>
            <a:pPr marL="285750" indent="-285750">
              <a:buFont typeface="Arial" panose="020B0604020202020204" pitchFamily="34" charset="0"/>
              <a:buChar char="•"/>
            </a:pPr>
            <a:r>
              <a:rPr lang="zh-CN" altLang="en-US" sz="1600" dirty="0"/>
              <a:t>贾里尼克：“我每开除一名语言学家，我的语音识别系统的性能就提高一点”</a:t>
            </a:r>
            <a:endParaRPr lang="en-US" altLang="zh-CN" sz="1600" dirty="0"/>
          </a:p>
        </p:txBody>
      </p:sp>
      <p:cxnSp>
        <p:nvCxnSpPr>
          <p:cNvPr id="32" name="直接箭头连接符 31">
            <a:extLst>
              <a:ext uri="{FF2B5EF4-FFF2-40B4-BE49-F238E27FC236}">
                <a16:creationId xmlns:a16="http://schemas.microsoft.com/office/drawing/2014/main" id="{175AA131-3513-4373-ADFA-6640F6F3F652}"/>
              </a:ext>
            </a:extLst>
          </p:cNvPr>
          <p:cNvCxnSpPr>
            <a:cxnSpLocks/>
          </p:cNvCxnSpPr>
          <p:nvPr/>
        </p:nvCxnSpPr>
        <p:spPr>
          <a:xfrm flipH="1" flipV="1">
            <a:off x="8378175" y="3639321"/>
            <a:ext cx="18094" cy="3865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F42F9C5-935C-49EC-9EE6-ACB9B4297775}"/>
              </a:ext>
            </a:extLst>
          </p:cNvPr>
          <p:cNvSpPr txBox="1"/>
          <p:nvPr/>
        </p:nvSpPr>
        <p:spPr>
          <a:xfrm>
            <a:off x="2257099" y="3649348"/>
            <a:ext cx="823035" cy="369332"/>
          </a:xfrm>
          <a:prstGeom prst="rect">
            <a:avLst/>
          </a:prstGeom>
          <a:noFill/>
        </p:spPr>
        <p:txBody>
          <a:bodyPr wrap="square" rtlCol="0">
            <a:spAutoFit/>
          </a:bodyPr>
          <a:lstStyle/>
          <a:p>
            <a:r>
              <a:rPr lang="en-US" altLang="zh-CN" dirty="0"/>
              <a:t>1955</a:t>
            </a:r>
            <a:endParaRPr lang="zh-CN" altLang="en-US" dirty="0"/>
          </a:p>
        </p:txBody>
      </p:sp>
      <p:sp>
        <p:nvSpPr>
          <p:cNvPr id="38" name="文本框 37">
            <a:extLst>
              <a:ext uri="{FF2B5EF4-FFF2-40B4-BE49-F238E27FC236}">
                <a16:creationId xmlns:a16="http://schemas.microsoft.com/office/drawing/2014/main" id="{063C29B4-8FF8-41BC-8C8D-E882DB8CA0AA}"/>
              </a:ext>
            </a:extLst>
          </p:cNvPr>
          <p:cNvSpPr txBox="1"/>
          <p:nvPr/>
        </p:nvSpPr>
        <p:spPr>
          <a:xfrm>
            <a:off x="8065065" y="4052059"/>
            <a:ext cx="823035" cy="369332"/>
          </a:xfrm>
          <a:prstGeom prst="rect">
            <a:avLst/>
          </a:prstGeom>
          <a:noFill/>
        </p:spPr>
        <p:txBody>
          <a:bodyPr wrap="square" rtlCol="0">
            <a:spAutoFit/>
          </a:bodyPr>
          <a:lstStyle/>
          <a:p>
            <a:r>
              <a:rPr lang="en-US" altLang="zh-CN" dirty="0"/>
              <a:t>1988</a:t>
            </a:r>
            <a:endParaRPr lang="zh-CN" altLang="en-US" dirty="0"/>
          </a:p>
        </p:txBody>
      </p:sp>
      <p:sp>
        <p:nvSpPr>
          <p:cNvPr id="41" name="椭圆 40">
            <a:extLst>
              <a:ext uri="{FF2B5EF4-FFF2-40B4-BE49-F238E27FC236}">
                <a16:creationId xmlns:a16="http://schemas.microsoft.com/office/drawing/2014/main" id="{223582CA-87D5-4B76-BD0D-F14D5985B9C3}"/>
              </a:ext>
            </a:extLst>
          </p:cNvPr>
          <p:cNvSpPr/>
          <p:nvPr/>
        </p:nvSpPr>
        <p:spPr>
          <a:xfrm>
            <a:off x="8344949" y="396823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176A76D7-1926-4922-BFEE-7FB7C83AC07C}"/>
              </a:ext>
            </a:extLst>
          </p:cNvPr>
          <p:cNvSpPr txBox="1"/>
          <p:nvPr/>
        </p:nvSpPr>
        <p:spPr>
          <a:xfrm>
            <a:off x="9657295" y="1304959"/>
            <a:ext cx="2132334" cy="2308324"/>
          </a:xfrm>
          <a:prstGeom prst="rect">
            <a:avLst/>
          </a:prstGeom>
          <a:noFill/>
        </p:spPr>
        <p:txBody>
          <a:bodyPr wrap="square" rtlCol="0">
            <a:spAutoFit/>
          </a:bodyPr>
          <a:lstStyle/>
          <a:p>
            <a:r>
              <a:rPr lang="en-US" altLang="zh-CN" sz="1600" dirty="0"/>
              <a:t>2004</a:t>
            </a:r>
            <a:r>
              <a:rPr lang="zh-CN" altLang="en-US" sz="1600" dirty="0"/>
              <a:t>年开始欧赫利用谷歌海量数据，让谷歌翻译成为行业标杆</a:t>
            </a:r>
            <a:endParaRPr lang="en-US" altLang="zh-CN" sz="1600" dirty="0"/>
          </a:p>
          <a:p>
            <a:endParaRPr lang="en-US" altLang="zh-CN" sz="1600" dirty="0"/>
          </a:p>
          <a:p>
            <a:r>
              <a:rPr lang="en-US" altLang="zh-CN" sz="1600" dirty="0"/>
              <a:t>2016</a:t>
            </a:r>
            <a:r>
              <a:rPr lang="zh-CN" altLang="en-US" sz="1600" dirty="0"/>
              <a:t>年，</a:t>
            </a:r>
            <a:r>
              <a:rPr lang="en-US" altLang="zh-CN" sz="1600" dirty="0"/>
              <a:t>Google Neural Machine Translation</a:t>
            </a:r>
            <a:r>
              <a:rPr lang="zh-CN" altLang="en-US" sz="1600" dirty="0"/>
              <a:t>又大幅度提高翻译精度</a:t>
            </a:r>
            <a:endParaRPr lang="en-US" altLang="zh-CN" sz="1600" dirty="0"/>
          </a:p>
          <a:p>
            <a:r>
              <a:rPr lang="zh-CN" altLang="en-US" sz="1600" dirty="0"/>
              <a:t>基于短语</a:t>
            </a:r>
            <a:r>
              <a:rPr lang="en-US" altLang="zh-CN" sz="1600" dirty="0"/>
              <a:t>-》</a:t>
            </a:r>
            <a:r>
              <a:rPr lang="zh-CN" altLang="en-US" sz="1600" dirty="0"/>
              <a:t>基于句子</a:t>
            </a:r>
            <a:endParaRPr lang="en-US" altLang="zh-CN" sz="1600" dirty="0"/>
          </a:p>
        </p:txBody>
      </p:sp>
      <p:cxnSp>
        <p:nvCxnSpPr>
          <p:cNvPr id="43" name="直接箭头连接符 42">
            <a:extLst>
              <a:ext uri="{FF2B5EF4-FFF2-40B4-BE49-F238E27FC236}">
                <a16:creationId xmlns:a16="http://schemas.microsoft.com/office/drawing/2014/main" id="{B9E9ED16-E88D-44D8-A509-00177596CAC6}"/>
              </a:ext>
            </a:extLst>
          </p:cNvPr>
          <p:cNvCxnSpPr>
            <a:cxnSpLocks/>
            <a:endCxn id="42" idx="2"/>
          </p:cNvCxnSpPr>
          <p:nvPr/>
        </p:nvCxnSpPr>
        <p:spPr>
          <a:xfrm flipH="1" flipV="1">
            <a:off x="10723462" y="3613283"/>
            <a:ext cx="2" cy="392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403194D-A9C9-47BC-B3B6-62C528AB91FA}"/>
              </a:ext>
            </a:extLst>
          </p:cNvPr>
          <p:cNvSpPr/>
          <p:nvPr/>
        </p:nvSpPr>
        <p:spPr>
          <a:xfrm>
            <a:off x="10672143" y="394764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A28C468-4A95-496A-B8F1-1B5936A918FD}"/>
              </a:ext>
            </a:extLst>
          </p:cNvPr>
          <p:cNvSpPr txBox="1"/>
          <p:nvPr/>
        </p:nvSpPr>
        <p:spPr>
          <a:xfrm>
            <a:off x="10420885" y="4045624"/>
            <a:ext cx="823035" cy="646331"/>
          </a:xfrm>
          <a:prstGeom prst="rect">
            <a:avLst/>
          </a:prstGeom>
          <a:noFill/>
        </p:spPr>
        <p:txBody>
          <a:bodyPr wrap="square" rtlCol="0">
            <a:spAutoFit/>
          </a:bodyPr>
          <a:lstStyle/>
          <a:p>
            <a:r>
              <a:rPr lang="en-US" altLang="zh-CN" dirty="0"/>
              <a:t>2004-2016</a:t>
            </a:r>
            <a:endParaRPr lang="zh-CN" altLang="en-US" dirty="0"/>
          </a:p>
        </p:txBody>
      </p:sp>
      <p:sp>
        <p:nvSpPr>
          <p:cNvPr id="33" name="文本框 32">
            <a:extLst>
              <a:ext uri="{FF2B5EF4-FFF2-40B4-BE49-F238E27FC236}">
                <a16:creationId xmlns:a16="http://schemas.microsoft.com/office/drawing/2014/main" id="{C84B2A2A-C026-4AF1-964A-6A94ABEEC228}"/>
              </a:ext>
            </a:extLst>
          </p:cNvPr>
          <p:cNvSpPr txBox="1"/>
          <p:nvPr/>
        </p:nvSpPr>
        <p:spPr>
          <a:xfrm>
            <a:off x="5548775" y="4064138"/>
            <a:ext cx="823035" cy="369332"/>
          </a:xfrm>
          <a:prstGeom prst="rect">
            <a:avLst/>
          </a:prstGeom>
          <a:noFill/>
        </p:spPr>
        <p:txBody>
          <a:bodyPr wrap="square" rtlCol="0">
            <a:spAutoFit/>
          </a:bodyPr>
          <a:lstStyle/>
          <a:p>
            <a:r>
              <a:rPr lang="en-US" altLang="zh-CN" dirty="0"/>
              <a:t>1972</a:t>
            </a:r>
            <a:endParaRPr lang="zh-CN" altLang="en-US" dirty="0"/>
          </a:p>
        </p:txBody>
      </p:sp>
    </p:spTree>
    <p:extLst>
      <p:ext uri="{BB962C8B-B14F-4D97-AF65-F5344CB8AC3E}">
        <p14:creationId xmlns:p14="http://schemas.microsoft.com/office/powerpoint/2010/main" val="268814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1AD9A4-BFEF-4296-853B-3EBF347B5824}"/>
              </a:ext>
            </a:extLst>
          </p:cNvPr>
          <p:cNvPicPr>
            <a:picLocks noChangeAspect="1"/>
          </p:cNvPicPr>
          <p:nvPr/>
        </p:nvPicPr>
        <p:blipFill>
          <a:blip r:embed="rId2"/>
          <a:stretch>
            <a:fillRect/>
          </a:stretch>
        </p:blipFill>
        <p:spPr>
          <a:xfrm>
            <a:off x="269787" y="365125"/>
            <a:ext cx="5657850" cy="6200775"/>
          </a:xfrm>
          <a:prstGeom prst="rect">
            <a:avLst/>
          </a:prstGeom>
        </p:spPr>
      </p:pic>
      <p:pic>
        <p:nvPicPr>
          <p:cNvPr id="5" name="图片 4">
            <a:extLst>
              <a:ext uri="{FF2B5EF4-FFF2-40B4-BE49-F238E27FC236}">
                <a16:creationId xmlns:a16="http://schemas.microsoft.com/office/drawing/2014/main" id="{F612DC6A-FF57-4FEE-9B6E-BE64E1D9001C}"/>
              </a:ext>
            </a:extLst>
          </p:cNvPr>
          <p:cNvPicPr>
            <a:picLocks noChangeAspect="1"/>
          </p:cNvPicPr>
          <p:nvPr/>
        </p:nvPicPr>
        <p:blipFill>
          <a:blip r:embed="rId3"/>
          <a:stretch>
            <a:fillRect/>
          </a:stretch>
        </p:blipFill>
        <p:spPr>
          <a:xfrm>
            <a:off x="6264365" y="0"/>
            <a:ext cx="4421221" cy="6858000"/>
          </a:xfrm>
          <a:prstGeom prst="rect">
            <a:avLst/>
          </a:prstGeom>
        </p:spPr>
      </p:pic>
    </p:spTree>
    <p:extLst>
      <p:ext uri="{BB962C8B-B14F-4D97-AF65-F5344CB8AC3E}">
        <p14:creationId xmlns:p14="http://schemas.microsoft.com/office/powerpoint/2010/main" val="45720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036B9-F116-46BF-953C-B37DD46E5A9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EC151EF-0B5A-4753-9004-E782994622F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3602FE7-F717-4D36-86C8-E2027257907C}"/>
              </a:ext>
            </a:extLst>
          </p:cNvPr>
          <p:cNvPicPr>
            <a:picLocks noChangeAspect="1"/>
          </p:cNvPicPr>
          <p:nvPr/>
        </p:nvPicPr>
        <p:blipFill>
          <a:blip r:embed="rId3"/>
          <a:stretch>
            <a:fillRect/>
          </a:stretch>
        </p:blipFill>
        <p:spPr>
          <a:xfrm>
            <a:off x="0" y="200"/>
            <a:ext cx="12192000" cy="6857599"/>
          </a:xfrm>
          <a:prstGeom prst="rect">
            <a:avLst/>
          </a:prstGeom>
        </p:spPr>
      </p:pic>
    </p:spTree>
    <p:extLst>
      <p:ext uri="{BB962C8B-B14F-4D97-AF65-F5344CB8AC3E}">
        <p14:creationId xmlns:p14="http://schemas.microsoft.com/office/powerpoint/2010/main" val="2012376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425DA6-A6F8-498D-8880-2BF72B40853F}"/>
              </a:ext>
            </a:extLst>
          </p:cNvPr>
          <p:cNvPicPr>
            <a:picLocks noChangeAspect="1"/>
          </p:cNvPicPr>
          <p:nvPr/>
        </p:nvPicPr>
        <p:blipFill>
          <a:blip r:embed="rId2"/>
          <a:stretch>
            <a:fillRect/>
          </a:stretch>
        </p:blipFill>
        <p:spPr>
          <a:xfrm>
            <a:off x="3822069" y="0"/>
            <a:ext cx="4547861" cy="6858000"/>
          </a:xfrm>
          <a:prstGeom prst="rect">
            <a:avLst/>
          </a:prstGeom>
        </p:spPr>
      </p:pic>
    </p:spTree>
    <p:extLst>
      <p:ext uri="{BB962C8B-B14F-4D97-AF65-F5344CB8AC3E}">
        <p14:creationId xmlns:p14="http://schemas.microsoft.com/office/powerpoint/2010/main" val="4141832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7BC5-8BF8-4509-B412-23B4FB553121}"/>
              </a:ext>
            </a:extLst>
          </p:cNvPr>
          <p:cNvSpPr>
            <a:spLocks noGrp="1"/>
          </p:cNvSpPr>
          <p:nvPr>
            <p:ph type="title"/>
          </p:nvPr>
        </p:nvSpPr>
        <p:spPr/>
        <p:txBody>
          <a:bodyPr/>
          <a:lstStyle/>
          <a:p>
            <a:r>
              <a:rPr lang="en-US" altLang="zh-CN" dirty="0"/>
              <a:t>2022</a:t>
            </a:r>
            <a:r>
              <a:rPr lang="zh-CN" altLang="en-US" dirty="0"/>
              <a:t>年</a:t>
            </a:r>
            <a:r>
              <a:rPr lang="en-US" altLang="zh-CN" dirty="0"/>
              <a:t>11</a:t>
            </a:r>
            <a:r>
              <a:rPr lang="zh-CN" altLang="en-US" dirty="0"/>
              <a:t>月</a:t>
            </a:r>
            <a:r>
              <a:rPr lang="en-US" altLang="zh-CN" dirty="0" err="1"/>
              <a:t>ChatGPT</a:t>
            </a:r>
            <a:r>
              <a:rPr lang="zh-CN" altLang="en-US" dirty="0"/>
              <a:t>发布</a:t>
            </a:r>
          </a:p>
        </p:txBody>
      </p:sp>
      <p:sp>
        <p:nvSpPr>
          <p:cNvPr id="3" name="内容占位符 2">
            <a:extLst>
              <a:ext uri="{FF2B5EF4-FFF2-40B4-BE49-F238E27FC236}">
                <a16:creationId xmlns:a16="http://schemas.microsoft.com/office/drawing/2014/main" id="{2317F17E-CFC9-49D0-9390-7ED4E2FB6256}"/>
              </a:ext>
            </a:extLst>
          </p:cNvPr>
          <p:cNvSpPr>
            <a:spLocks noGrp="1"/>
          </p:cNvSpPr>
          <p:nvPr>
            <p:ph idx="1"/>
          </p:nvPr>
        </p:nvSpPr>
        <p:spPr>
          <a:xfrm>
            <a:off x="838200" y="1825625"/>
            <a:ext cx="6075947" cy="4351338"/>
          </a:xfrm>
        </p:spPr>
        <p:txBody>
          <a:bodyPr/>
          <a:lstStyle/>
          <a:p>
            <a:r>
              <a:rPr lang="en-US" altLang="zh-CN" dirty="0"/>
              <a:t>Hinton</a:t>
            </a:r>
            <a:r>
              <a:rPr lang="zh-CN" altLang="en-US" dirty="0"/>
              <a:t>：「我们家有一些房间，分别是白色、蓝色与黄色，黄色油漆在一年内会褪成白色，如果我希望两年后我的墙都是白色，应该怎么办？」</a:t>
            </a:r>
            <a:endParaRPr lang="en-US" altLang="zh-CN" dirty="0"/>
          </a:p>
          <a:p>
            <a:r>
              <a:rPr lang="en-US" altLang="zh-CN" dirty="0" err="1"/>
              <a:t>ChatGPT</a:t>
            </a:r>
            <a:r>
              <a:rPr lang="en-US" altLang="zh-CN" dirty="0"/>
              <a:t> </a:t>
            </a:r>
            <a:r>
              <a:rPr lang="zh-CN" altLang="en-US" dirty="0"/>
              <a:t>：「可以把蓝色的房间刷成黄色。」</a:t>
            </a:r>
          </a:p>
        </p:txBody>
      </p:sp>
      <p:pic>
        <p:nvPicPr>
          <p:cNvPr id="1026" name="Picture 2" descr="https://img1.baidu.com/it/u=4139286896,1671446950&amp;fm=253&amp;fmt=auto&amp;app=138&amp;f=JPEG?w=403&amp;h=499">
            <a:extLst>
              <a:ext uri="{FF2B5EF4-FFF2-40B4-BE49-F238E27FC236}">
                <a16:creationId xmlns:a16="http://schemas.microsoft.com/office/drawing/2014/main" id="{428A8FBA-F807-40C5-A95C-41F5665A5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1624806"/>
            <a:ext cx="38385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17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760F7-308F-4F8F-AB4B-4824698943B9}"/>
              </a:ext>
            </a:extLst>
          </p:cNvPr>
          <p:cNvSpPr>
            <a:spLocks noGrp="1"/>
          </p:cNvSpPr>
          <p:nvPr>
            <p:ph type="title"/>
          </p:nvPr>
        </p:nvSpPr>
        <p:spPr/>
        <p:txBody>
          <a:bodyPr/>
          <a:lstStyle/>
          <a:p>
            <a:r>
              <a:rPr lang="zh-CN" altLang="en-US" dirty="0"/>
              <a:t>向自然学习：从遗传算法到强化学习</a:t>
            </a:r>
          </a:p>
        </p:txBody>
      </p:sp>
      <p:cxnSp>
        <p:nvCxnSpPr>
          <p:cNvPr id="4" name="直接箭头连接符 3">
            <a:extLst>
              <a:ext uri="{FF2B5EF4-FFF2-40B4-BE49-F238E27FC236}">
                <a16:creationId xmlns:a16="http://schemas.microsoft.com/office/drawing/2014/main" id="{A0FCF19B-A582-495F-B736-50929C6F9F6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C159201-D115-43F6-BB97-6C8832E6F3A2}"/>
              </a:ext>
            </a:extLst>
          </p:cNvPr>
          <p:cNvSpPr txBox="1"/>
          <p:nvPr/>
        </p:nvSpPr>
        <p:spPr>
          <a:xfrm>
            <a:off x="609688" y="1577218"/>
            <a:ext cx="1808034" cy="1077218"/>
          </a:xfrm>
          <a:prstGeom prst="rect">
            <a:avLst/>
          </a:prstGeom>
          <a:noFill/>
        </p:spPr>
        <p:txBody>
          <a:bodyPr wrap="square" rtlCol="0">
            <a:spAutoFit/>
          </a:bodyPr>
          <a:lstStyle/>
          <a:p>
            <a:r>
              <a:rPr lang="en-US" altLang="zh-CN" sz="1600" dirty="0"/>
              <a:t>IBM</a:t>
            </a:r>
            <a:r>
              <a:rPr lang="zh-CN" altLang="en-US" sz="1600" dirty="0"/>
              <a:t>弗雷德伯格</a:t>
            </a:r>
            <a:endParaRPr lang="en-US" altLang="zh-CN" sz="1600" dirty="0"/>
          </a:p>
          <a:p>
            <a:r>
              <a:rPr lang="zh-CN" altLang="en-US" sz="1600" dirty="0"/>
              <a:t>提出“进化程序”</a:t>
            </a:r>
            <a:endParaRPr lang="en-US" altLang="zh-CN" sz="1600" dirty="0"/>
          </a:p>
          <a:p>
            <a:r>
              <a:rPr lang="zh-CN" altLang="en-US" sz="1600" dirty="0"/>
              <a:t>但被指“比随机搜索还慢”</a:t>
            </a:r>
            <a:endParaRPr lang="en-US" altLang="zh-CN" sz="1600" dirty="0"/>
          </a:p>
        </p:txBody>
      </p:sp>
      <p:sp>
        <p:nvSpPr>
          <p:cNvPr id="6" name="椭圆 5">
            <a:extLst>
              <a:ext uri="{FF2B5EF4-FFF2-40B4-BE49-F238E27FC236}">
                <a16:creationId xmlns:a16="http://schemas.microsoft.com/office/drawing/2014/main" id="{4391432A-6F17-4DD7-8C7B-B29AEB0F5F61}"/>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E508C3C-7BDC-4720-843F-C6556B4D7B3C}"/>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2B0A374-C67C-4FB8-99D3-D4DC58342F34}"/>
              </a:ext>
            </a:extLst>
          </p:cNvPr>
          <p:cNvSpPr/>
          <p:nvPr/>
        </p:nvSpPr>
        <p:spPr>
          <a:xfrm>
            <a:off x="4547292" y="393940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93F59A8-D785-4472-B2A4-23E13D41332C}"/>
              </a:ext>
            </a:extLst>
          </p:cNvPr>
          <p:cNvSpPr txBox="1"/>
          <p:nvPr/>
        </p:nvSpPr>
        <p:spPr>
          <a:xfrm>
            <a:off x="3645386" y="4918079"/>
            <a:ext cx="2494833" cy="1569660"/>
          </a:xfrm>
          <a:prstGeom prst="rect">
            <a:avLst/>
          </a:prstGeom>
          <a:noFill/>
        </p:spPr>
        <p:txBody>
          <a:bodyPr wrap="square" rtlCol="0">
            <a:spAutoFit/>
          </a:bodyPr>
          <a:lstStyle/>
          <a:p>
            <a:r>
              <a:rPr lang="zh-CN" altLang="en-US" sz="1600" dirty="0"/>
              <a:t>寇扎提出遗传编程</a:t>
            </a:r>
            <a:endParaRPr lang="en-US" altLang="zh-CN" sz="1600" dirty="0"/>
          </a:p>
          <a:p>
            <a:r>
              <a:rPr lang="zh-CN" altLang="en-US" sz="1600" dirty="0"/>
              <a:t>种群是程序</a:t>
            </a:r>
            <a:endParaRPr lang="en-US" altLang="zh-CN" sz="1600" dirty="0"/>
          </a:p>
          <a:p>
            <a:r>
              <a:rPr lang="zh-CN" altLang="en-US" sz="1600" dirty="0"/>
              <a:t>更加复杂</a:t>
            </a:r>
            <a:endParaRPr lang="en-US" altLang="zh-CN" sz="1600" dirty="0"/>
          </a:p>
          <a:p>
            <a:endParaRPr lang="en-US" altLang="zh-CN" sz="1600" dirty="0"/>
          </a:p>
          <a:p>
            <a:r>
              <a:rPr lang="zh-CN" altLang="en-US" sz="1600" dirty="0"/>
              <a:t>但在布尔电路优化上取得成功</a:t>
            </a:r>
            <a:endParaRPr lang="en-US" altLang="zh-CN" sz="1600" dirty="0"/>
          </a:p>
        </p:txBody>
      </p:sp>
      <p:cxnSp>
        <p:nvCxnSpPr>
          <p:cNvPr id="13" name="直接箭头连接符 12">
            <a:extLst>
              <a:ext uri="{FF2B5EF4-FFF2-40B4-BE49-F238E27FC236}">
                <a16:creationId xmlns:a16="http://schemas.microsoft.com/office/drawing/2014/main" id="{92314FAF-F11F-486A-8C8D-215C5BAF824C}"/>
              </a:ext>
            </a:extLst>
          </p:cNvPr>
          <p:cNvCxnSpPr>
            <a:cxnSpLocks/>
            <a:stCxn id="7" idx="3"/>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FF8A683-1A05-43F4-A8E8-9C1AD5567296}"/>
              </a:ext>
            </a:extLst>
          </p:cNvPr>
          <p:cNvCxnSpPr>
            <a:cxnSpLocks/>
          </p:cNvCxnSpPr>
          <p:nvPr/>
        </p:nvCxnSpPr>
        <p:spPr>
          <a:xfrm>
            <a:off x="4596528" y="4013861"/>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E4AC5DC-73D8-4EC2-A984-4A0C039EECCB}"/>
              </a:ext>
            </a:extLst>
          </p:cNvPr>
          <p:cNvCxnSpPr>
            <a:cxnSpLocks/>
            <a:stCxn id="6" idx="0"/>
            <a:endCxn id="5" idx="2"/>
          </p:cNvCxnSpPr>
          <p:nvPr/>
        </p:nvCxnSpPr>
        <p:spPr>
          <a:xfrm flipH="1" flipV="1">
            <a:off x="1513705" y="2654436"/>
            <a:ext cx="1" cy="1297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F33EA12-DFD1-4EB5-9ACB-7AC53655F3C8}"/>
              </a:ext>
            </a:extLst>
          </p:cNvPr>
          <p:cNvSpPr txBox="1"/>
          <p:nvPr/>
        </p:nvSpPr>
        <p:spPr>
          <a:xfrm>
            <a:off x="1223325" y="4094190"/>
            <a:ext cx="823035" cy="369332"/>
          </a:xfrm>
          <a:prstGeom prst="rect">
            <a:avLst/>
          </a:prstGeom>
          <a:noFill/>
        </p:spPr>
        <p:txBody>
          <a:bodyPr wrap="square" rtlCol="0">
            <a:spAutoFit/>
          </a:bodyPr>
          <a:lstStyle/>
          <a:p>
            <a:r>
              <a:rPr lang="en-US" altLang="zh-CN" dirty="0"/>
              <a:t>1958</a:t>
            </a:r>
            <a:endParaRPr lang="zh-CN" altLang="en-US" dirty="0"/>
          </a:p>
        </p:txBody>
      </p:sp>
      <p:sp>
        <p:nvSpPr>
          <p:cNvPr id="19" name="文本框 18">
            <a:extLst>
              <a:ext uri="{FF2B5EF4-FFF2-40B4-BE49-F238E27FC236}">
                <a16:creationId xmlns:a16="http://schemas.microsoft.com/office/drawing/2014/main" id="{6EFA90FC-2552-4762-B3D8-E9C4EC4166D6}"/>
              </a:ext>
            </a:extLst>
          </p:cNvPr>
          <p:cNvSpPr txBox="1"/>
          <p:nvPr/>
        </p:nvSpPr>
        <p:spPr>
          <a:xfrm>
            <a:off x="5132534" y="1966615"/>
            <a:ext cx="4518111" cy="1077218"/>
          </a:xfrm>
          <a:prstGeom prst="rect">
            <a:avLst/>
          </a:prstGeom>
          <a:noFill/>
        </p:spPr>
        <p:txBody>
          <a:bodyPr wrap="square" rtlCol="0">
            <a:spAutoFit/>
          </a:bodyPr>
          <a:lstStyle/>
          <a:p>
            <a:r>
              <a:rPr lang="zh-CN" altLang="en-US" sz="1600" dirty="0"/>
              <a:t>巴托</a:t>
            </a:r>
            <a:endParaRPr lang="en-US" altLang="zh-CN" sz="1600" dirty="0"/>
          </a:p>
          <a:p>
            <a:endParaRPr lang="en-US" altLang="zh-CN" sz="1600" dirty="0"/>
          </a:p>
          <a:p>
            <a:r>
              <a:rPr lang="en-US" altLang="zh-CN" sz="1600" dirty="0"/>
              <a:t>Adaptive Systems</a:t>
            </a:r>
          </a:p>
          <a:p>
            <a:r>
              <a:rPr lang="zh-CN" altLang="en-US" sz="1600" dirty="0"/>
              <a:t>理论的基础是</a:t>
            </a:r>
            <a:r>
              <a:rPr lang="en-US" altLang="zh-CN" sz="1600" dirty="0"/>
              <a:t>HMM</a:t>
            </a:r>
            <a:r>
              <a:rPr lang="zh-CN" altLang="en-US" sz="1600" dirty="0"/>
              <a:t>和动态规划</a:t>
            </a:r>
            <a:endParaRPr lang="en-US" altLang="zh-CN" sz="1600" dirty="0"/>
          </a:p>
        </p:txBody>
      </p:sp>
      <p:sp>
        <p:nvSpPr>
          <p:cNvPr id="20" name="文本框 19">
            <a:extLst>
              <a:ext uri="{FF2B5EF4-FFF2-40B4-BE49-F238E27FC236}">
                <a16:creationId xmlns:a16="http://schemas.microsoft.com/office/drawing/2014/main" id="{F1DB96F2-B8BD-467F-9D00-E8C50C1EF2A1}"/>
              </a:ext>
            </a:extLst>
          </p:cNvPr>
          <p:cNvSpPr txBox="1"/>
          <p:nvPr/>
        </p:nvSpPr>
        <p:spPr>
          <a:xfrm>
            <a:off x="1519885" y="4908821"/>
            <a:ext cx="2075934" cy="830997"/>
          </a:xfrm>
          <a:prstGeom prst="rect">
            <a:avLst/>
          </a:prstGeom>
          <a:noFill/>
        </p:spPr>
        <p:txBody>
          <a:bodyPr wrap="square" rtlCol="0">
            <a:spAutoFit/>
          </a:bodyPr>
          <a:lstStyle/>
          <a:p>
            <a:r>
              <a:rPr lang="zh-CN" altLang="en-US" sz="1600" dirty="0"/>
              <a:t>霍兰德提出遗传算法</a:t>
            </a:r>
            <a:endParaRPr lang="en-US" altLang="zh-CN" sz="1600" dirty="0"/>
          </a:p>
          <a:p>
            <a:r>
              <a:rPr lang="zh-CN" altLang="en-US" sz="1600" dirty="0"/>
              <a:t>种群是数据</a:t>
            </a:r>
            <a:endParaRPr lang="en-US" altLang="zh-CN" sz="1600" dirty="0"/>
          </a:p>
          <a:p>
            <a:r>
              <a:rPr lang="zh-CN" altLang="en-US" sz="1600" dirty="0"/>
              <a:t>稳定性被诟病</a:t>
            </a:r>
            <a:endParaRPr lang="en-US" altLang="zh-CN" sz="1600" dirty="0"/>
          </a:p>
        </p:txBody>
      </p:sp>
      <p:sp>
        <p:nvSpPr>
          <p:cNvPr id="21" name="文本框 20">
            <a:extLst>
              <a:ext uri="{FF2B5EF4-FFF2-40B4-BE49-F238E27FC236}">
                <a16:creationId xmlns:a16="http://schemas.microsoft.com/office/drawing/2014/main" id="{EED15D47-D2EC-467C-8EFB-9ECA026D712E}"/>
              </a:ext>
            </a:extLst>
          </p:cNvPr>
          <p:cNvSpPr txBox="1"/>
          <p:nvPr/>
        </p:nvSpPr>
        <p:spPr>
          <a:xfrm>
            <a:off x="8143119" y="1966615"/>
            <a:ext cx="2132334" cy="1077218"/>
          </a:xfrm>
          <a:prstGeom prst="rect">
            <a:avLst/>
          </a:prstGeom>
          <a:noFill/>
        </p:spPr>
        <p:txBody>
          <a:bodyPr wrap="square" rtlCol="0">
            <a:spAutoFit/>
          </a:bodyPr>
          <a:lstStyle/>
          <a:p>
            <a:r>
              <a:rPr lang="zh-CN" altLang="en-US" sz="1600" dirty="0"/>
              <a:t>萨顿</a:t>
            </a:r>
            <a:endParaRPr lang="en-US" altLang="zh-CN" sz="1600" dirty="0"/>
          </a:p>
          <a:p>
            <a:endParaRPr lang="en-US" altLang="zh-CN" sz="1600" dirty="0"/>
          </a:p>
          <a:p>
            <a:r>
              <a:rPr lang="en-US" altLang="zh-CN" sz="1600" dirty="0"/>
              <a:t>AlphaGo</a:t>
            </a:r>
            <a:r>
              <a:rPr lang="zh-CN" altLang="en-US" sz="1600" dirty="0"/>
              <a:t>团队中四人为萨顿的学生</a:t>
            </a:r>
            <a:endParaRPr lang="en-US" altLang="zh-CN" sz="1600" dirty="0"/>
          </a:p>
        </p:txBody>
      </p:sp>
      <p:cxnSp>
        <p:nvCxnSpPr>
          <p:cNvPr id="22" name="直接箭头连接符 21">
            <a:extLst>
              <a:ext uri="{FF2B5EF4-FFF2-40B4-BE49-F238E27FC236}">
                <a16:creationId xmlns:a16="http://schemas.microsoft.com/office/drawing/2014/main" id="{7997100B-F45D-4FEA-9A61-F19E2CDF4EBE}"/>
              </a:ext>
            </a:extLst>
          </p:cNvPr>
          <p:cNvCxnSpPr>
            <a:cxnSpLocks/>
          </p:cNvCxnSpPr>
          <p:nvPr/>
        </p:nvCxnSpPr>
        <p:spPr>
          <a:xfrm flipH="1" flipV="1">
            <a:off x="9180012" y="3189456"/>
            <a:ext cx="7091" cy="836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D1C69BB-C5A4-433A-A665-94DA2A09927D}"/>
              </a:ext>
            </a:extLst>
          </p:cNvPr>
          <p:cNvSpPr txBox="1"/>
          <p:nvPr/>
        </p:nvSpPr>
        <p:spPr>
          <a:xfrm>
            <a:off x="8863571" y="4025806"/>
            <a:ext cx="823035" cy="369332"/>
          </a:xfrm>
          <a:prstGeom prst="rect">
            <a:avLst/>
          </a:prstGeom>
          <a:noFill/>
        </p:spPr>
        <p:txBody>
          <a:bodyPr wrap="square" rtlCol="0">
            <a:spAutoFit/>
          </a:bodyPr>
          <a:lstStyle/>
          <a:p>
            <a:r>
              <a:rPr lang="en-US" altLang="zh-CN" dirty="0"/>
              <a:t>2016</a:t>
            </a:r>
            <a:endParaRPr lang="zh-CN" altLang="en-US" dirty="0"/>
          </a:p>
        </p:txBody>
      </p:sp>
      <p:sp>
        <p:nvSpPr>
          <p:cNvPr id="24" name="文本框 23">
            <a:extLst>
              <a:ext uri="{FF2B5EF4-FFF2-40B4-BE49-F238E27FC236}">
                <a16:creationId xmlns:a16="http://schemas.microsoft.com/office/drawing/2014/main" id="{822122CD-3000-4268-9144-6F5A89FF2521}"/>
              </a:ext>
            </a:extLst>
          </p:cNvPr>
          <p:cNvSpPr txBox="1"/>
          <p:nvPr/>
        </p:nvSpPr>
        <p:spPr>
          <a:xfrm>
            <a:off x="4251499" y="3610836"/>
            <a:ext cx="823035" cy="369332"/>
          </a:xfrm>
          <a:prstGeom prst="rect">
            <a:avLst/>
          </a:prstGeom>
          <a:noFill/>
        </p:spPr>
        <p:txBody>
          <a:bodyPr wrap="square" rtlCol="0">
            <a:spAutoFit/>
          </a:bodyPr>
          <a:lstStyle/>
          <a:p>
            <a:r>
              <a:rPr lang="en-US" altLang="zh-CN" dirty="0"/>
              <a:t>1995</a:t>
            </a:r>
            <a:endParaRPr lang="zh-CN" altLang="en-US" dirty="0"/>
          </a:p>
        </p:txBody>
      </p:sp>
      <p:sp>
        <p:nvSpPr>
          <p:cNvPr id="49" name="椭圆 48">
            <a:extLst>
              <a:ext uri="{FF2B5EF4-FFF2-40B4-BE49-F238E27FC236}">
                <a16:creationId xmlns:a16="http://schemas.microsoft.com/office/drawing/2014/main" id="{6C588900-E320-4450-A448-02F336C3CDAD}"/>
              </a:ext>
            </a:extLst>
          </p:cNvPr>
          <p:cNvSpPr/>
          <p:nvPr/>
        </p:nvSpPr>
        <p:spPr>
          <a:xfrm>
            <a:off x="6170149" y="3968238"/>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8E3A348-FB4F-4675-A993-5A88AB9FD826}"/>
              </a:ext>
            </a:extLst>
          </p:cNvPr>
          <p:cNvSpPr/>
          <p:nvPr/>
        </p:nvSpPr>
        <p:spPr>
          <a:xfrm>
            <a:off x="9139897" y="3947640"/>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DC1073A6-6ED8-4460-B32A-BAC37EC37FBF}"/>
              </a:ext>
            </a:extLst>
          </p:cNvPr>
          <p:cNvCxnSpPr>
            <a:cxnSpLocks/>
          </p:cNvCxnSpPr>
          <p:nvPr/>
        </p:nvCxnSpPr>
        <p:spPr>
          <a:xfrm flipH="1" flipV="1">
            <a:off x="6201052" y="3072227"/>
            <a:ext cx="1" cy="970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33D05EE-582B-408F-93DA-EC48784C1174}"/>
              </a:ext>
            </a:extLst>
          </p:cNvPr>
          <p:cNvPicPr>
            <a:picLocks noChangeAspect="1"/>
          </p:cNvPicPr>
          <p:nvPr/>
        </p:nvPicPr>
        <p:blipFill>
          <a:blip r:embed="rId2"/>
          <a:stretch>
            <a:fillRect/>
          </a:stretch>
        </p:blipFill>
        <p:spPr>
          <a:xfrm>
            <a:off x="6857870" y="4463522"/>
            <a:ext cx="3476625" cy="1657350"/>
          </a:xfrm>
          <a:prstGeom prst="rect">
            <a:avLst/>
          </a:prstGeom>
        </p:spPr>
      </p:pic>
    </p:spTree>
    <p:extLst>
      <p:ext uri="{BB962C8B-B14F-4D97-AF65-F5344CB8AC3E}">
        <p14:creationId xmlns:p14="http://schemas.microsoft.com/office/powerpoint/2010/main" val="1767237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C8096-FE7B-43EF-8F68-8846F88F9136}"/>
              </a:ext>
            </a:extLst>
          </p:cNvPr>
          <p:cNvSpPr>
            <a:spLocks noGrp="1"/>
          </p:cNvSpPr>
          <p:nvPr>
            <p:ph type="title"/>
          </p:nvPr>
        </p:nvSpPr>
        <p:spPr/>
        <p:txBody>
          <a:bodyPr/>
          <a:lstStyle/>
          <a:p>
            <a:r>
              <a:rPr lang="zh-CN" altLang="en-US" dirty="0"/>
              <a:t>哲学家与人工智能</a:t>
            </a:r>
          </a:p>
        </p:txBody>
      </p:sp>
      <p:cxnSp>
        <p:nvCxnSpPr>
          <p:cNvPr id="4" name="直接箭头连接符 3">
            <a:extLst>
              <a:ext uri="{FF2B5EF4-FFF2-40B4-BE49-F238E27FC236}">
                <a16:creationId xmlns:a16="http://schemas.microsoft.com/office/drawing/2014/main" id="{2C2CFEBB-B395-4DEB-BE46-E459715C1D4C}"/>
              </a:ext>
            </a:extLst>
          </p:cNvPr>
          <p:cNvCxnSpPr>
            <a:cxnSpLocks/>
          </p:cNvCxnSpPr>
          <p:nvPr/>
        </p:nvCxnSpPr>
        <p:spPr>
          <a:xfrm flipV="1">
            <a:off x="609688" y="4008562"/>
            <a:ext cx="11092164" cy="34375"/>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D89BCBD-86BA-4FC1-8786-DF6A43687BB2}"/>
              </a:ext>
            </a:extLst>
          </p:cNvPr>
          <p:cNvSpPr txBox="1"/>
          <p:nvPr/>
        </p:nvSpPr>
        <p:spPr>
          <a:xfrm>
            <a:off x="523189" y="1577218"/>
            <a:ext cx="1993290" cy="2062103"/>
          </a:xfrm>
          <a:prstGeom prst="rect">
            <a:avLst/>
          </a:prstGeom>
          <a:noFill/>
        </p:spPr>
        <p:txBody>
          <a:bodyPr wrap="square" rtlCol="0">
            <a:spAutoFit/>
          </a:bodyPr>
          <a:lstStyle/>
          <a:p>
            <a:r>
              <a:rPr lang="zh-CN" altLang="en-US" sz="1600" dirty="0"/>
              <a:t>德雷弗斯</a:t>
            </a:r>
            <a:endParaRPr lang="en-US" altLang="zh-CN" sz="1600" dirty="0"/>
          </a:p>
          <a:p>
            <a:r>
              <a:rPr lang="zh-CN" altLang="en-US" sz="1600" dirty="0"/>
              <a:t>发表“炼金术与人工智能” </a:t>
            </a:r>
            <a:endParaRPr lang="en-US" altLang="zh-CN" sz="1600" dirty="0"/>
          </a:p>
          <a:p>
            <a:r>
              <a:rPr lang="zh-CN" altLang="en-US" sz="1600" dirty="0"/>
              <a:t>他还发表过</a:t>
            </a:r>
            <a:endParaRPr lang="en-US" altLang="zh-CN" sz="1600" dirty="0"/>
          </a:p>
          <a:p>
            <a:pPr marL="285750" indent="-285750">
              <a:buFont typeface="Arial" panose="020B0604020202020204" pitchFamily="34" charset="0"/>
              <a:buChar char="•"/>
            </a:pPr>
            <a:r>
              <a:rPr lang="en-US" altLang="zh-CN" sz="1600" dirty="0"/>
              <a:t>《</a:t>
            </a:r>
            <a:r>
              <a:rPr lang="zh-CN" altLang="en-US" sz="1600" dirty="0"/>
              <a:t>计算机不能干什么</a:t>
            </a:r>
            <a:r>
              <a:rPr lang="en-US" altLang="zh-CN" sz="1600" dirty="0"/>
              <a:t>》 1972</a:t>
            </a:r>
          </a:p>
          <a:p>
            <a:pPr marL="285750" indent="-285750">
              <a:buFont typeface="Arial" panose="020B0604020202020204" pitchFamily="34" charset="0"/>
              <a:buChar char="•"/>
            </a:pPr>
            <a:r>
              <a:rPr lang="en-US" altLang="zh-CN" sz="1600" dirty="0"/>
              <a:t>《</a:t>
            </a:r>
            <a:r>
              <a:rPr lang="zh-CN" altLang="en-US" sz="1600" dirty="0"/>
              <a:t>人定胜机</a:t>
            </a:r>
            <a:r>
              <a:rPr lang="en-US" altLang="zh-CN" sz="1600" dirty="0"/>
              <a:t>》</a:t>
            </a:r>
            <a:r>
              <a:rPr lang="zh-CN" altLang="en-US" sz="1600" dirty="0"/>
              <a:t>批评专家系统 </a:t>
            </a:r>
            <a:r>
              <a:rPr lang="en-US" altLang="zh-CN" sz="1600" dirty="0"/>
              <a:t>1988</a:t>
            </a:r>
          </a:p>
        </p:txBody>
      </p:sp>
      <p:sp>
        <p:nvSpPr>
          <p:cNvPr id="6" name="椭圆 5">
            <a:extLst>
              <a:ext uri="{FF2B5EF4-FFF2-40B4-BE49-F238E27FC236}">
                <a16:creationId xmlns:a16="http://schemas.microsoft.com/office/drawing/2014/main" id="{C1106D3C-C097-426C-A81A-768FA77C404E}"/>
              </a:ext>
            </a:extLst>
          </p:cNvPr>
          <p:cNvSpPr/>
          <p:nvPr/>
        </p:nvSpPr>
        <p:spPr>
          <a:xfrm>
            <a:off x="1458100" y="3951774"/>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F18232D-7202-4590-AE2B-B8B65D075CBF}"/>
              </a:ext>
            </a:extLst>
          </p:cNvPr>
          <p:cNvSpPr/>
          <p:nvPr/>
        </p:nvSpPr>
        <p:spPr>
          <a:xfrm>
            <a:off x="2537261" y="3939408"/>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56B0F3A-60E1-4785-877A-84FD8FFB0DC5}"/>
              </a:ext>
            </a:extLst>
          </p:cNvPr>
          <p:cNvSpPr txBox="1"/>
          <p:nvPr/>
        </p:nvSpPr>
        <p:spPr>
          <a:xfrm>
            <a:off x="1519885" y="4908821"/>
            <a:ext cx="2075934" cy="1323439"/>
          </a:xfrm>
          <a:prstGeom prst="rect">
            <a:avLst/>
          </a:prstGeom>
          <a:noFill/>
        </p:spPr>
        <p:txBody>
          <a:bodyPr wrap="square" rtlCol="0">
            <a:spAutoFit/>
          </a:bodyPr>
          <a:lstStyle/>
          <a:p>
            <a:r>
              <a:rPr lang="zh-CN" altLang="en-US" sz="1600" dirty="0"/>
              <a:t>赛尔</a:t>
            </a:r>
            <a:endParaRPr lang="en-US" altLang="zh-CN" sz="1600" dirty="0"/>
          </a:p>
          <a:p>
            <a:r>
              <a:rPr lang="en-US" altLang="zh-CN" sz="1600" dirty="0"/>
              <a:t>《Minds, Brains, and Programs》</a:t>
            </a:r>
          </a:p>
          <a:p>
            <a:pPr marL="285750" indent="-285750">
              <a:buFont typeface="Arial" panose="020B0604020202020204" pitchFamily="34" charset="0"/>
              <a:buChar char="•"/>
            </a:pPr>
            <a:r>
              <a:rPr lang="zh-CN" altLang="en-US" sz="1600" dirty="0"/>
              <a:t>中文房间</a:t>
            </a:r>
            <a:endParaRPr lang="en-US" altLang="zh-CN" sz="1600" dirty="0"/>
          </a:p>
          <a:p>
            <a:pPr marL="285750" indent="-285750">
              <a:buFont typeface="Arial" panose="020B0604020202020204" pitchFamily="34" charset="0"/>
              <a:buChar char="•"/>
            </a:pPr>
            <a:r>
              <a:rPr lang="zh-CN" altLang="en-US" sz="1600" dirty="0"/>
              <a:t>内化</a:t>
            </a:r>
          </a:p>
        </p:txBody>
      </p:sp>
      <p:sp>
        <p:nvSpPr>
          <p:cNvPr id="9" name="椭圆 8">
            <a:extLst>
              <a:ext uri="{FF2B5EF4-FFF2-40B4-BE49-F238E27FC236}">
                <a16:creationId xmlns:a16="http://schemas.microsoft.com/office/drawing/2014/main" id="{E79D8618-D38B-4E98-8696-224D83F45454}"/>
              </a:ext>
            </a:extLst>
          </p:cNvPr>
          <p:cNvSpPr/>
          <p:nvPr/>
        </p:nvSpPr>
        <p:spPr>
          <a:xfrm>
            <a:off x="4234262" y="3960006"/>
            <a:ext cx="111211" cy="13830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BE83D53-D3BE-4ACF-8C9A-8EB159AF2B59}"/>
              </a:ext>
            </a:extLst>
          </p:cNvPr>
          <p:cNvSpPr txBox="1"/>
          <p:nvPr/>
        </p:nvSpPr>
        <p:spPr>
          <a:xfrm>
            <a:off x="3356929" y="1760180"/>
            <a:ext cx="3582555" cy="1077218"/>
          </a:xfrm>
          <a:prstGeom prst="rect">
            <a:avLst/>
          </a:prstGeom>
          <a:noFill/>
        </p:spPr>
        <p:txBody>
          <a:bodyPr wrap="square" rtlCol="0">
            <a:spAutoFit/>
          </a:bodyPr>
          <a:lstStyle/>
          <a:p>
            <a:r>
              <a:rPr lang="zh-CN" altLang="en-US" sz="1600" dirty="0"/>
              <a:t>普特南（数学、计算机与哲学）</a:t>
            </a:r>
            <a:endParaRPr lang="en-US" altLang="zh-CN" sz="1600" dirty="0"/>
          </a:p>
          <a:p>
            <a:r>
              <a:rPr lang="zh-CN" altLang="en-US" sz="1600" dirty="0"/>
              <a:t>缸中脑</a:t>
            </a:r>
            <a:endParaRPr lang="en-US" altLang="zh-CN" sz="1600" dirty="0"/>
          </a:p>
          <a:p>
            <a:r>
              <a:rPr lang="en-US" altLang="zh-CN" sz="1600" dirty="0"/>
              <a:t>《Reasons, Truth, and History》</a:t>
            </a:r>
          </a:p>
          <a:p>
            <a:r>
              <a:rPr lang="zh-CN" altLang="en-US" sz="1600" dirty="0"/>
              <a:t>影响了多部电影</a:t>
            </a:r>
            <a:r>
              <a:rPr lang="en-US" altLang="zh-CN" sz="1600" dirty="0"/>
              <a:t>《Matrix》《Inception》</a:t>
            </a:r>
          </a:p>
        </p:txBody>
      </p:sp>
      <p:cxnSp>
        <p:nvCxnSpPr>
          <p:cNvPr id="18" name="直接箭头连接符 17">
            <a:extLst>
              <a:ext uri="{FF2B5EF4-FFF2-40B4-BE49-F238E27FC236}">
                <a16:creationId xmlns:a16="http://schemas.microsoft.com/office/drawing/2014/main" id="{E65E72EC-2EB5-441B-8175-26700763CE89}"/>
              </a:ext>
            </a:extLst>
          </p:cNvPr>
          <p:cNvCxnSpPr>
            <a:cxnSpLocks/>
            <a:stCxn id="7" idx="3"/>
            <a:endCxn id="8" idx="0"/>
          </p:cNvCxnSpPr>
          <p:nvPr/>
        </p:nvCxnSpPr>
        <p:spPr>
          <a:xfrm>
            <a:off x="2553547" y="4071530"/>
            <a:ext cx="4305" cy="837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95B38BC-F827-4500-BCE1-0705A3E0D046}"/>
              </a:ext>
            </a:extLst>
          </p:cNvPr>
          <p:cNvCxnSpPr>
            <a:stCxn id="9" idx="1"/>
          </p:cNvCxnSpPr>
          <p:nvPr/>
        </p:nvCxnSpPr>
        <p:spPr>
          <a:xfrm flipH="1" flipV="1">
            <a:off x="4234262" y="2977980"/>
            <a:ext cx="16286" cy="1002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7005642-227A-4533-9F0F-C9033B803599}"/>
              </a:ext>
            </a:extLst>
          </p:cNvPr>
          <p:cNvCxnSpPr>
            <a:cxnSpLocks/>
            <a:stCxn id="6" idx="0"/>
            <a:endCxn id="5" idx="2"/>
          </p:cNvCxnSpPr>
          <p:nvPr/>
        </p:nvCxnSpPr>
        <p:spPr>
          <a:xfrm flipV="1">
            <a:off x="1513706" y="3639321"/>
            <a:ext cx="6128" cy="312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8ED6147-DAC7-462F-B7D1-F12F77EB2BC0}"/>
              </a:ext>
            </a:extLst>
          </p:cNvPr>
          <p:cNvSpPr txBox="1"/>
          <p:nvPr/>
        </p:nvSpPr>
        <p:spPr>
          <a:xfrm>
            <a:off x="1173897" y="4057119"/>
            <a:ext cx="823035" cy="369332"/>
          </a:xfrm>
          <a:prstGeom prst="rect">
            <a:avLst/>
          </a:prstGeom>
          <a:noFill/>
        </p:spPr>
        <p:txBody>
          <a:bodyPr wrap="square" rtlCol="0">
            <a:spAutoFit/>
          </a:bodyPr>
          <a:lstStyle/>
          <a:p>
            <a:r>
              <a:rPr lang="en-US" altLang="zh-CN" dirty="0"/>
              <a:t>1964</a:t>
            </a:r>
            <a:endParaRPr lang="zh-CN" altLang="en-US" dirty="0"/>
          </a:p>
        </p:txBody>
      </p:sp>
      <p:sp>
        <p:nvSpPr>
          <p:cNvPr id="29" name="文本框 28">
            <a:extLst>
              <a:ext uri="{FF2B5EF4-FFF2-40B4-BE49-F238E27FC236}">
                <a16:creationId xmlns:a16="http://schemas.microsoft.com/office/drawing/2014/main" id="{5874DBD0-EB76-4552-AF1F-36010B8C3FAB}"/>
              </a:ext>
            </a:extLst>
          </p:cNvPr>
          <p:cNvSpPr txBox="1"/>
          <p:nvPr/>
        </p:nvSpPr>
        <p:spPr>
          <a:xfrm>
            <a:off x="2191271" y="3626642"/>
            <a:ext cx="823035" cy="369332"/>
          </a:xfrm>
          <a:prstGeom prst="rect">
            <a:avLst/>
          </a:prstGeom>
          <a:noFill/>
        </p:spPr>
        <p:txBody>
          <a:bodyPr wrap="square" rtlCol="0">
            <a:spAutoFit/>
          </a:bodyPr>
          <a:lstStyle/>
          <a:p>
            <a:r>
              <a:rPr lang="en-US" altLang="zh-CN" dirty="0"/>
              <a:t>1980</a:t>
            </a:r>
            <a:endParaRPr lang="zh-CN" altLang="en-US" dirty="0"/>
          </a:p>
        </p:txBody>
      </p:sp>
      <p:sp>
        <p:nvSpPr>
          <p:cNvPr id="31" name="文本框 30">
            <a:extLst>
              <a:ext uri="{FF2B5EF4-FFF2-40B4-BE49-F238E27FC236}">
                <a16:creationId xmlns:a16="http://schemas.microsoft.com/office/drawing/2014/main" id="{A912A533-BD27-48A6-AC4A-DC1675B21AC2}"/>
              </a:ext>
            </a:extLst>
          </p:cNvPr>
          <p:cNvSpPr txBox="1"/>
          <p:nvPr/>
        </p:nvSpPr>
        <p:spPr>
          <a:xfrm>
            <a:off x="3853344" y="4036761"/>
            <a:ext cx="823035" cy="369332"/>
          </a:xfrm>
          <a:prstGeom prst="rect">
            <a:avLst/>
          </a:prstGeom>
          <a:noFill/>
        </p:spPr>
        <p:txBody>
          <a:bodyPr wrap="square" rtlCol="0">
            <a:spAutoFit/>
          </a:bodyPr>
          <a:lstStyle/>
          <a:p>
            <a:r>
              <a:rPr lang="en-US" altLang="zh-CN" dirty="0"/>
              <a:t>1981</a:t>
            </a:r>
            <a:endParaRPr lang="zh-CN" altLang="en-US" dirty="0"/>
          </a:p>
        </p:txBody>
      </p:sp>
      <p:sp>
        <p:nvSpPr>
          <p:cNvPr id="33" name="文本框 32">
            <a:extLst>
              <a:ext uri="{FF2B5EF4-FFF2-40B4-BE49-F238E27FC236}">
                <a16:creationId xmlns:a16="http://schemas.microsoft.com/office/drawing/2014/main" id="{32396486-3BA0-449C-BDBD-9E05722C2C8E}"/>
              </a:ext>
            </a:extLst>
          </p:cNvPr>
          <p:cNvSpPr txBox="1"/>
          <p:nvPr/>
        </p:nvSpPr>
        <p:spPr>
          <a:xfrm>
            <a:off x="7254495" y="1641260"/>
            <a:ext cx="3582555" cy="1323439"/>
          </a:xfrm>
          <a:prstGeom prst="rect">
            <a:avLst/>
          </a:prstGeom>
          <a:noFill/>
        </p:spPr>
        <p:txBody>
          <a:bodyPr wrap="square" rtlCol="0">
            <a:spAutoFit/>
          </a:bodyPr>
          <a:lstStyle/>
          <a:p>
            <a:r>
              <a:rPr lang="zh-CN" altLang="en-US" sz="1600" dirty="0"/>
              <a:t>提出图灵指代测试</a:t>
            </a:r>
            <a:endParaRPr lang="en-US" altLang="zh-CN" sz="1600" dirty="0"/>
          </a:p>
          <a:p>
            <a:r>
              <a:rPr lang="zh-CN" altLang="en-US" sz="1600" dirty="0"/>
              <a:t>是否机器能像人那样指称外部世界的客体，例如给一张照片</a:t>
            </a:r>
            <a:endParaRPr lang="en-US" altLang="zh-CN" sz="1600" dirty="0"/>
          </a:p>
          <a:p>
            <a:r>
              <a:rPr lang="zh-CN" altLang="en-US" sz="1600" dirty="0"/>
              <a:t>如何知道自己是颅中脑还是缸中脑</a:t>
            </a:r>
            <a:endParaRPr lang="en-US" altLang="zh-CN" sz="1600" dirty="0"/>
          </a:p>
          <a:p>
            <a:r>
              <a:rPr lang="zh-CN" altLang="en-US" sz="1600" dirty="0"/>
              <a:t>外界世界是直接存在还是间接存在</a:t>
            </a:r>
            <a:endParaRPr lang="en-US" altLang="zh-CN" sz="1600" dirty="0"/>
          </a:p>
        </p:txBody>
      </p:sp>
      <p:sp>
        <p:nvSpPr>
          <p:cNvPr id="36" name="椭圆 35">
            <a:extLst>
              <a:ext uri="{FF2B5EF4-FFF2-40B4-BE49-F238E27FC236}">
                <a16:creationId xmlns:a16="http://schemas.microsoft.com/office/drawing/2014/main" id="{E246389F-E4F6-4113-9C6C-634346468C2C}"/>
              </a:ext>
            </a:extLst>
          </p:cNvPr>
          <p:cNvSpPr/>
          <p:nvPr/>
        </p:nvSpPr>
        <p:spPr>
          <a:xfrm>
            <a:off x="7706519" y="3943524"/>
            <a:ext cx="111211" cy="15479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4D46BC82-54D0-46BA-AF87-912AC6356348}"/>
              </a:ext>
            </a:extLst>
          </p:cNvPr>
          <p:cNvCxnSpPr>
            <a:cxnSpLocks/>
            <a:stCxn id="36" idx="3"/>
          </p:cNvCxnSpPr>
          <p:nvPr/>
        </p:nvCxnSpPr>
        <p:spPr>
          <a:xfrm>
            <a:off x="7722805" y="4075646"/>
            <a:ext cx="0" cy="293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7F612A7-6367-45AC-A6BD-27247BA012F6}"/>
              </a:ext>
            </a:extLst>
          </p:cNvPr>
          <p:cNvSpPr txBox="1"/>
          <p:nvPr/>
        </p:nvSpPr>
        <p:spPr>
          <a:xfrm>
            <a:off x="7360529" y="3630758"/>
            <a:ext cx="823035" cy="369332"/>
          </a:xfrm>
          <a:prstGeom prst="rect">
            <a:avLst/>
          </a:prstGeom>
          <a:noFill/>
        </p:spPr>
        <p:txBody>
          <a:bodyPr wrap="square" rtlCol="0">
            <a:spAutoFit/>
          </a:bodyPr>
          <a:lstStyle/>
          <a:p>
            <a:r>
              <a:rPr lang="en-US" altLang="zh-CN" dirty="0"/>
              <a:t>1992</a:t>
            </a:r>
            <a:endParaRPr lang="zh-CN" altLang="en-US" dirty="0"/>
          </a:p>
        </p:txBody>
      </p:sp>
      <p:pic>
        <p:nvPicPr>
          <p:cNvPr id="3" name="图片 2">
            <a:extLst>
              <a:ext uri="{FF2B5EF4-FFF2-40B4-BE49-F238E27FC236}">
                <a16:creationId xmlns:a16="http://schemas.microsoft.com/office/drawing/2014/main" id="{176415D3-2B7B-49D1-A286-992CCAAEEF38}"/>
              </a:ext>
            </a:extLst>
          </p:cNvPr>
          <p:cNvPicPr>
            <a:picLocks noChangeAspect="1"/>
          </p:cNvPicPr>
          <p:nvPr/>
        </p:nvPicPr>
        <p:blipFill>
          <a:blip r:embed="rId3"/>
          <a:stretch>
            <a:fillRect/>
          </a:stretch>
        </p:blipFill>
        <p:spPr>
          <a:xfrm>
            <a:off x="5266776" y="4387502"/>
            <a:ext cx="4915967" cy="2469596"/>
          </a:xfrm>
          <a:prstGeom prst="rect">
            <a:avLst/>
          </a:prstGeom>
        </p:spPr>
      </p:pic>
    </p:spTree>
    <p:extLst>
      <p:ext uri="{BB962C8B-B14F-4D97-AF65-F5344CB8AC3E}">
        <p14:creationId xmlns:p14="http://schemas.microsoft.com/office/powerpoint/2010/main" val="2678825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CB9F52D1-F4B6-4303-95C0-6AFDD13888C4}"/>
              </a:ext>
            </a:extLst>
          </p:cNvPr>
          <p:cNvPicPr>
            <a:picLocks noChangeAspect="1"/>
          </p:cNvPicPr>
          <p:nvPr/>
        </p:nvPicPr>
        <p:blipFill>
          <a:blip r:embed="rId2"/>
          <a:stretch>
            <a:fillRect/>
          </a:stretch>
        </p:blipFill>
        <p:spPr>
          <a:xfrm>
            <a:off x="643467" y="1602322"/>
            <a:ext cx="5294716" cy="365335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0FCF712-7049-4865-A3F7-6C6DB7D0DB0A}"/>
              </a:ext>
            </a:extLst>
          </p:cNvPr>
          <p:cNvPicPr>
            <a:picLocks noChangeAspect="1"/>
          </p:cNvPicPr>
          <p:nvPr/>
        </p:nvPicPr>
        <p:blipFill>
          <a:blip r:embed="rId3"/>
          <a:stretch>
            <a:fillRect/>
          </a:stretch>
        </p:blipFill>
        <p:spPr>
          <a:xfrm>
            <a:off x="6253817" y="1264785"/>
            <a:ext cx="5294715" cy="4328429"/>
          </a:xfrm>
          <a:prstGeom prst="rect">
            <a:avLst/>
          </a:prstGeom>
        </p:spPr>
      </p:pic>
    </p:spTree>
    <p:extLst>
      <p:ext uri="{BB962C8B-B14F-4D97-AF65-F5344CB8AC3E}">
        <p14:creationId xmlns:p14="http://schemas.microsoft.com/office/powerpoint/2010/main" val="1592517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查看源图像">
            <a:extLst>
              <a:ext uri="{FF2B5EF4-FFF2-40B4-BE49-F238E27FC236}">
                <a16:creationId xmlns:a16="http://schemas.microsoft.com/office/drawing/2014/main" id="{6C226553-9F9F-4F54-8224-040F85FF76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799" y="2556510"/>
            <a:ext cx="5437580" cy="3805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查看源图像">
            <a:extLst>
              <a:ext uri="{FF2B5EF4-FFF2-40B4-BE49-F238E27FC236}">
                <a16:creationId xmlns:a16="http://schemas.microsoft.com/office/drawing/2014/main" id="{C5B78484-E03C-4B62-A302-04F62B8395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910" y="736772"/>
            <a:ext cx="3962292" cy="562569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E8A1278-15F4-4F25-BF87-AF0A659FDE9E}"/>
              </a:ext>
            </a:extLst>
          </p:cNvPr>
          <p:cNvSpPr txBox="1"/>
          <p:nvPr/>
        </p:nvSpPr>
        <p:spPr>
          <a:xfrm>
            <a:off x="707105" y="737010"/>
            <a:ext cx="6509575" cy="1323247"/>
          </a:xfrm>
          <a:prstGeom prst="rect">
            <a:avLst/>
          </a:prstGeom>
          <a:noFill/>
        </p:spPr>
        <p:txBody>
          <a:bodyPr wrap="square" rtlCol="0">
            <a:spAutoFit/>
          </a:bodyPr>
          <a:lstStyle/>
          <a:p>
            <a:r>
              <a:rPr lang="zh-CN" altLang="en-US" sz="3733" dirty="0"/>
              <a:t>普特南提出缸中脑假想实验</a:t>
            </a:r>
            <a:endParaRPr lang="en-US" altLang="zh-CN" sz="3733" dirty="0"/>
          </a:p>
          <a:p>
            <a:endParaRPr lang="en-US" altLang="zh-CN" sz="2133" dirty="0"/>
          </a:p>
          <a:p>
            <a:r>
              <a:rPr lang="zh-CN" altLang="en-US" sz="2133" dirty="0"/>
              <a:t>影响了多部电影</a:t>
            </a:r>
            <a:r>
              <a:rPr lang="en-US" altLang="zh-CN" sz="2133" dirty="0"/>
              <a:t>《Matrix》《Inception》</a:t>
            </a:r>
          </a:p>
        </p:txBody>
      </p:sp>
    </p:spTree>
    <p:extLst>
      <p:ext uri="{BB962C8B-B14F-4D97-AF65-F5344CB8AC3E}">
        <p14:creationId xmlns:p14="http://schemas.microsoft.com/office/powerpoint/2010/main" val="59451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0F34-8FFA-48A5-A751-E63EB8DE8E95}"/>
              </a:ext>
            </a:extLst>
          </p:cNvPr>
          <p:cNvSpPr txBox="1"/>
          <p:nvPr/>
        </p:nvSpPr>
        <p:spPr>
          <a:xfrm>
            <a:off x="1888775" y="2183405"/>
            <a:ext cx="8512056" cy="2455159"/>
          </a:xfrm>
          <a:prstGeom prst="rect">
            <a:avLst/>
          </a:prstGeom>
          <a:noFill/>
        </p:spPr>
        <p:txBody>
          <a:bodyPr wrap="square" rtlCol="0">
            <a:spAutoFit/>
          </a:bodyPr>
          <a:lstStyle/>
          <a:p>
            <a:r>
              <a:rPr lang="zh-CN" altLang="en-US" sz="3071" dirty="0">
                <a:latin typeface="方正兰亭中黑_GBK" panose="02000000000000000000" charset="-122"/>
                <a:ea typeface="方正兰亭中黑_GBK" panose="02000000000000000000" charset="-122"/>
              </a:rPr>
              <a:t>       人工智能是计算机科学的一个分支，主要研究、开发用于模拟、延伸和扩展人类智能的理论、方法、技术及应用系统等。</a:t>
            </a:r>
            <a:endParaRPr lang="en-US" altLang="zh-CN" sz="3071" dirty="0">
              <a:latin typeface="方正兰亭中黑_GBK" panose="02000000000000000000" charset="-122"/>
              <a:ea typeface="方正兰亭中黑_GBK" panose="02000000000000000000" charset="-122"/>
            </a:endParaRPr>
          </a:p>
          <a:p>
            <a:endParaRPr lang="en-US" altLang="zh-CN" sz="3071" dirty="0">
              <a:latin typeface="方正兰亭中黑_GBK" panose="02000000000000000000" charset="-122"/>
              <a:ea typeface="方正兰亭中黑_GBK" panose="02000000000000000000" charset="-122"/>
            </a:endParaRPr>
          </a:p>
          <a:p>
            <a:pPr algn="r"/>
            <a:r>
              <a:rPr lang="en-US" altLang="zh-CN" sz="3071" dirty="0">
                <a:latin typeface="方正兰亭中黑_GBK" panose="02000000000000000000" charset="-122"/>
                <a:ea typeface="方正兰亭中黑_GBK" panose="02000000000000000000" charset="-122"/>
              </a:rPr>
              <a:t>--  </a:t>
            </a:r>
            <a:r>
              <a:rPr lang="zh-CN" altLang="en-US" sz="3071" dirty="0">
                <a:latin typeface="方正兰亭中黑_GBK" panose="02000000000000000000" charset="-122"/>
                <a:ea typeface="方正兰亭中黑_GBK" panose="02000000000000000000" charset="-122"/>
              </a:rPr>
              <a:t>邱锡鹏</a:t>
            </a:r>
            <a:r>
              <a:rPr lang="en-US" altLang="zh-CN" sz="3071" dirty="0">
                <a:latin typeface="方正兰亭中黑_GBK" panose="02000000000000000000" charset="-122"/>
                <a:ea typeface="方正兰亭中黑_GBK" panose="02000000000000000000" charset="-122"/>
              </a:rPr>
              <a:t>《</a:t>
            </a:r>
            <a:r>
              <a:rPr lang="zh-CN" altLang="en-US" sz="3071" dirty="0">
                <a:latin typeface="方正兰亭中黑_GBK" panose="02000000000000000000" charset="-122"/>
                <a:ea typeface="方正兰亭中黑_GBK" panose="02000000000000000000" charset="-122"/>
              </a:rPr>
              <a:t>神经网络与深度学习</a:t>
            </a:r>
            <a:r>
              <a:rPr lang="en-US" altLang="zh-CN" sz="3071" dirty="0">
                <a:latin typeface="方正兰亭中黑_GBK" panose="02000000000000000000" charset="-122"/>
                <a:ea typeface="方正兰亭中黑_GBK" panose="02000000000000000000" charset="-122"/>
              </a:rPr>
              <a:t>》</a:t>
            </a:r>
            <a:endParaRPr lang="zh-CN" altLang="en-US" sz="3071" dirty="0">
              <a:latin typeface="方正兰亭中黑_GBK" panose="02000000000000000000" charset="-122"/>
              <a:ea typeface="方正兰亭中黑_GBK" panose="02000000000000000000" charset="-122"/>
            </a:endParaRPr>
          </a:p>
        </p:txBody>
      </p:sp>
    </p:spTree>
    <p:custDataLst>
      <p:tags r:id="rId1"/>
    </p:custDataLst>
    <p:extLst>
      <p:ext uri="{BB962C8B-B14F-4D97-AF65-F5344CB8AC3E}">
        <p14:creationId xmlns:p14="http://schemas.microsoft.com/office/powerpoint/2010/main" val="3690232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小孩拿着棒球棒&#10;&#10;低可信度描述已自动生成">
            <a:extLst>
              <a:ext uri="{FF2B5EF4-FFF2-40B4-BE49-F238E27FC236}">
                <a16:creationId xmlns:a16="http://schemas.microsoft.com/office/drawing/2014/main" id="{43EDDF6A-BCE7-4839-804E-7CE5F2CA5C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730"/>
          <a:stretch/>
        </p:blipFill>
        <p:spPr bwMode="auto">
          <a:xfrm>
            <a:off x="27" y="13"/>
            <a:ext cx="12191973" cy="685798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2FBFB-C6BB-43A8-AD5B-960DDD94EDD2}"/>
              </a:ext>
            </a:extLst>
          </p:cNvPr>
          <p:cNvSpPr txBox="1"/>
          <p:nvPr/>
        </p:nvSpPr>
        <p:spPr>
          <a:xfrm>
            <a:off x="523875" y="5317241"/>
            <a:ext cx="11210925" cy="744836"/>
          </a:xfrm>
          <a:prstGeom prst="rect">
            <a:avLst/>
          </a:prstGeom>
        </p:spPr>
        <p:txBody>
          <a:bodyPr vert="horz" lIns="121920" tIns="60960" rIns="121920" bIns="60960" rtlCol="0" anchor="ctr">
            <a:normAutofit/>
          </a:bodyPr>
          <a:lstStyle/>
          <a:p>
            <a:pPr marL="0" marR="0" lvl="0" indent="0" algn="ctr" defTabSz="1219170" rtl="0" eaLnBrk="1" fontAlgn="auto" latinLnBrk="0" hangingPunct="1">
              <a:lnSpc>
                <a:spcPct val="90000"/>
              </a:lnSpc>
              <a:spcBef>
                <a:spcPct val="0"/>
              </a:spcBef>
              <a:spcAft>
                <a:spcPts val="800"/>
              </a:spcAft>
              <a:buClrTx/>
              <a:buSzTx/>
              <a:buFontTx/>
              <a:buNone/>
              <a:tabLst/>
              <a:defRPr/>
            </a:pPr>
            <a:r>
              <a:rPr kumimoji="0" lang="zh-CN" altLang="en-US" sz="3600" b="0" i="0" u="none" strike="noStrike" kern="1200" cap="none" spc="0" normalizeH="0" baseline="0" noProof="0" dirty="0">
                <a:ln>
                  <a:noFill/>
                </a:ln>
                <a:solidFill>
                  <a:srgbClr val="FEFFFE">
                    <a:lumMod val="85000"/>
                    <a:lumOff val="15000"/>
                  </a:srgbClr>
                </a:solidFill>
                <a:effectLst/>
                <a:uLnTx/>
                <a:uFillTx/>
                <a:latin typeface="Montserrat-Bold"/>
                <a:ea typeface="+mn-ea"/>
                <a:cs typeface="+mn-cs"/>
              </a:rPr>
              <a:t>人是如何认识这个世界的？</a:t>
            </a:r>
          </a:p>
        </p:txBody>
      </p:sp>
    </p:spTree>
    <p:custDataLst>
      <p:tags r:id="rId1"/>
    </p:custDataLst>
    <p:extLst>
      <p:ext uri="{BB962C8B-B14F-4D97-AF65-F5344CB8AC3E}">
        <p14:creationId xmlns:p14="http://schemas.microsoft.com/office/powerpoint/2010/main" val="389954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0F34-8FFA-48A5-A751-E63EB8DE8E95}"/>
              </a:ext>
            </a:extLst>
          </p:cNvPr>
          <p:cNvSpPr txBox="1"/>
          <p:nvPr/>
        </p:nvSpPr>
        <p:spPr>
          <a:xfrm>
            <a:off x="1840649" y="3129885"/>
            <a:ext cx="8512056" cy="5648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我们的大脑其实就是一台不知疲倦的意义制造机</a:t>
            </a:r>
            <a:endParaRPr kumimoji="0" lang="en-US" altLang="zh-CN"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endParaRPr>
          </a:p>
        </p:txBody>
      </p:sp>
    </p:spTree>
    <p:custDataLst>
      <p:tags r:id="rId1"/>
    </p:custDataLst>
    <p:extLst>
      <p:ext uri="{BB962C8B-B14F-4D97-AF65-F5344CB8AC3E}">
        <p14:creationId xmlns:p14="http://schemas.microsoft.com/office/powerpoint/2010/main" val="44514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89049A-E2EA-44B9-941D-17A9488693F1}"/>
              </a:ext>
            </a:extLst>
          </p:cNvPr>
          <p:cNvSpPr>
            <a:spLocks noGrp="1"/>
          </p:cNvSpPr>
          <p:nvPr>
            <p:ph type="title" idx="4294967295"/>
          </p:nvPr>
        </p:nvSpPr>
        <p:spPr>
          <a:xfrm>
            <a:off x="1146627" y="816759"/>
            <a:ext cx="9368972" cy="874459"/>
          </a:xfrm>
          <a:prstGeom prst="rect">
            <a:avLst/>
          </a:prstGeom>
        </p:spPr>
        <p:txBody>
          <a:bodyPr/>
          <a:lstStyle/>
          <a:p>
            <a:r>
              <a:rPr lang="zh-CN" altLang="en-US" dirty="0"/>
              <a:t>北极熊的鼻子</a:t>
            </a:r>
          </a:p>
        </p:txBody>
      </p:sp>
      <p:sp>
        <p:nvSpPr>
          <p:cNvPr id="5" name="内容占位符 4">
            <a:extLst>
              <a:ext uri="{FF2B5EF4-FFF2-40B4-BE49-F238E27FC236}">
                <a16:creationId xmlns:a16="http://schemas.microsoft.com/office/drawing/2014/main" id="{732AC4C9-756E-4E04-8EBE-6BDDA94F3BB5}"/>
              </a:ext>
            </a:extLst>
          </p:cNvPr>
          <p:cNvSpPr>
            <a:spLocks noGrp="1"/>
          </p:cNvSpPr>
          <p:nvPr>
            <p:ph idx="4294967295"/>
          </p:nvPr>
        </p:nvSpPr>
        <p:spPr>
          <a:xfrm>
            <a:off x="977307" y="1638950"/>
            <a:ext cx="10515600" cy="4349749"/>
          </a:xfrm>
          <a:prstGeom prst="rect">
            <a:avLst/>
          </a:prstGeom>
        </p:spPr>
        <p:txBody>
          <a:bodyPr/>
          <a:lstStyle/>
          <a:p>
            <a:pPr marL="0" indent="0">
              <a:buNone/>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北极熊爱吃海豹肉，而且爱吃新鲜的。因此，假如你是一头北极熊，你就得学会活捉一头海豹。若是在陆地上捕猎，北极熊常常像猫儿一样跟踪自己的猎物，肚皮贴地一路小跑直到足够逼近，这才一跃而起，伸出爪子，露出獠牙。北极熊几乎可以完美地将自己隐身于周遭的冰天雪地，视觉欠发达的海豹在这方面显然落了下风。但海豹的动作很快。在</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19</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世纪遇到过北极熊的水手曾经报告说，他们发现北极熊会做一件非常聪明的事来增加自己活捉一头海豹的胜算。根据这些早期的报告，当北极熊悄然逼近自己的猎物，它有时会用爪子遮住自己的鼻头，这样一来就会让自己变得更不易被察觉。很明显，北极熊是在遮掩自己的鼻子。</a:t>
            </a:r>
          </a:p>
        </p:txBody>
      </p:sp>
      <p:cxnSp>
        <p:nvCxnSpPr>
          <p:cNvPr id="6" name="直接连接符 5">
            <a:extLst>
              <a:ext uri="{FF2B5EF4-FFF2-40B4-BE49-F238E27FC236}">
                <a16:creationId xmlns:a16="http://schemas.microsoft.com/office/drawing/2014/main" id="{C200297A-3BA9-4CAE-A329-312E37D67CE9}"/>
              </a:ext>
            </a:extLst>
          </p:cNvPr>
          <p:cNvCxnSpPr>
            <a:cxnSpLocks/>
          </p:cNvCxnSpPr>
          <p:nvPr/>
        </p:nvCxnSpPr>
        <p:spPr>
          <a:xfrm>
            <a:off x="1779609" y="2322094"/>
            <a:ext cx="4933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DB68DB-5A72-4AD3-86AA-5619F90B011E}"/>
              </a:ext>
            </a:extLst>
          </p:cNvPr>
          <p:cNvCxnSpPr>
            <a:cxnSpLocks/>
          </p:cNvCxnSpPr>
          <p:nvPr/>
        </p:nvCxnSpPr>
        <p:spPr>
          <a:xfrm>
            <a:off x="1165998" y="3341596"/>
            <a:ext cx="99192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F0054-5961-4686-A6B1-167A499C6D28}"/>
              </a:ext>
            </a:extLst>
          </p:cNvPr>
          <p:cNvCxnSpPr>
            <a:cxnSpLocks/>
          </p:cNvCxnSpPr>
          <p:nvPr/>
        </p:nvCxnSpPr>
        <p:spPr>
          <a:xfrm>
            <a:off x="1146627" y="3896332"/>
            <a:ext cx="8998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C50BBFA-7CCC-4101-883F-9BD9BBCE24C8}"/>
              </a:ext>
            </a:extLst>
          </p:cNvPr>
          <p:cNvCxnSpPr>
            <a:cxnSpLocks/>
          </p:cNvCxnSpPr>
          <p:nvPr/>
        </p:nvCxnSpPr>
        <p:spPr>
          <a:xfrm>
            <a:off x="7373073" y="2789205"/>
            <a:ext cx="36396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239166-AE1D-4FAE-812E-E10050432448}"/>
              </a:ext>
            </a:extLst>
          </p:cNvPr>
          <p:cNvCxnSpPr>
            <a:cxnSpLocks/>
          </p:cNvCxnSpPr>
          <p:nvPr/>
        </p:nvCxnSpPr>
        <p:spPr>
          <a:xfrm>
            <a:off x="2340124" y="3896326"/>
            <a:ext cx="703457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3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DEADE21-5380-46B3-A599-28F947FCD75D}"/>
              </a:ext>
            </a:extLst>
          </p:cNvPr>
          <p:cNvSpPr>
            <a:spLocks noGrp="1"/>
          </p:cNvSpPr>
          <p:nvPr>
            <p:ph type="title"/>
          </p:nvPr>
        </p:nvSpPr>
        <p:spPr>
          <a:xfrm>
            <a:off x="5297762" y="329184"/>
            <a:ext cx="6251110" cy="1783080"/>
          </a:xfrm>
        </p:spPr>
        <p:txBody>
          <a:bodyPr anchor="b">
            <a:normAutofit/>
          </a:bodyPr>
          <a:lstStyle/>
          <a:p>
            <a:r>
              <a:rPr lang="zh-CN" altLang="en-US" sz="5400" dirty="0"/>
              <a:t>图灵测试</a:t>
            </a:r>
          </a:p>
        </p:txBody>
      </p:sp>
      <p:pic>
        <p:nvPicPr>
          <p:cNvPr id="5" name="内容占位符 4" descr="男人的照片上写着字&#10;&#10;描述已自动生成">
            <a:extLst>
              <a:ext uri="{FF2B5EF4-FFF2-40B4-BE49-F238E27FC236}">
                <a16:creationId xmlns:a16="http://schemas.microsoft.com/office/drawing/2014/main" id="{3D29CFFB-C515-474A-A8DC-868584431787}"/>
              </a:ext>
            </a:extLst>
          </p:cNvPr>
          <p:cNvPicPr>
            <a:picLocks noChangeAspect="1"/>
          </p:cNvPicPr>
          <p:nvPr/>
        </p:nvPicPr>
        <p:blipFill rotWithShape="1">
          <a:blip r:embed="rId2">
            <a:extLst>
              <a:ext uri="{28A0092B-C50C-407E-A947-70E740481C1C}">
                <a14:useLocalDpi xmlns:a14="http://schemas.microsoft.com/office/drawing/2010/main" val="0"/>
              </a:ext>
            </a:extLst>
          </a:blip>
          <a:srcRect l="2859" r="216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E981189-4A43-44C1-8F6E-7CA03BB28176}"/>
              </a:ext>
            </a:extLst>
          </p:cNvPr>
          <p:cNvSpPr>
            <a:spLocks noGrp="1"/>
          </p:cNvSpPr>
          <p:nvPr>
            <p:ph idx="1"/>
          </p:nvPr>
        </p:nvSpPr>
        <p:spPr>
          <a:xfrm>
            <a:off x="5297762" y="2706624"/>
            <a:ext cx="6251110" cy="3483864"/>
          </a:xfrm>
        </p:spPr>
        <p:txBody>
          <a:bodyPr>
            <a:normAutofit/>
          </a:bodyPr>
          <a:lstStyle/>
          <a:p>
            <a:r>
              <a:rPr lang="zh-CN" altLang="en-US" sz="2200" dirty="0"/>
              <a:t>模仿游戏</a:t>
            </a:r>
            <a:endParaRPr lang="en-US" altLang="zh-CN" sz="2200" dirty="0"/>
          </a:p>
          <a:p>
            <a:pPr lvl="1"/>
            <a:r>
              <a:rPr lang="en-US" altLang="zh-CN" sz="1800" dirty="0"/>
              <a:t>A</a:t>
            </a:r>
            <a:r>
              <a:rPr lang="zh-CN" altLang="en-US" sz="1800" dirty="0"/>
              <a:t>（男）：撒谎</a:t>
            </a:r>
            <a:endParaRPr lang="en-US" altLang="zh-CN" sz="1800" dirty="0"/>
          </a:p>
          <a:p>
            <a:pPr lvl="1"/>
            <a:r>
              <a:rPr lang="en-US" altLang="zh-CN" sz="1800" dirty="0"/>
              <a:t>B</a:t>
            </a:r>
            <a:r>
              <a:rPr lang="zh-CN" altLang="en-US" sz="1800" dirty="0"/>
              <a:t>（女）：诚实</a:t>
            </a:r>
            <a:endParaRPr lang="en-US" altLang="zh-CN" sz="1800" dirty="0"/>
          </a:p>
          <a:p>
            <a:pPr lvl="1"/>
            <a:r>
              <a:rPr lang="en-US" altLang="zh-CN" sz="1800" dirty="0"/>
              <a:t>C</a:t>
            </a:r>
            <a:r>
              <a:rPr lang="zh-CN" altLang="en-US" sz="1800" dirty="0"/>
              <a:t>：提问者，尽量分辨出哪一方是女士</a:t>
            </a:r>
            <a:endParaRPr lang="en-US" altLang="zh-CN" sz="1800" dirty="0"/>
          </a:p>
          <a:p>
            <a:pPr lvl="1"/>
            <a:r>
              <a:rPr lang="en-US" sz="1800" dirty="0"/>
              <a:t>5</a:t>
            </a:r>
            <a:r>
              <a:rPr lang="zh-CN" altLang="en-US" sz="1800" dirty="0"/>
              <a:t>分钟后，如果判断对的概率不超过</a:t>
            </a:r>
            <a:r>
              <a:rPr lang="en-US" altLang="zh-CN" sz="1800" dirty="0"/>
              <a:t>70%</a:t>
            </a:r>
            <a:r>
              <a:rPr lang="zh-CN" altLang="en-US" sz="1800" dirty="0"/>
              <a:t>，则</a:t>
            </a:r>
            <a:r>
              <a:rPr lang="en-US" altLang="zh-CN" sz="1800" dirty="0"/>
              <a:t>A</a:t>
            </a:r>
            <a:r>
              <a:rPr lang="zh-CN" altLang="en-US" sz="1800" dirty="0"/>
              <a:t>胜出</a:t>
            </a:r>
            <a:endParaRPr lang="en-US" altLang="zh-CN" sz="1800" dirty="0"/>
          </a:p>
          <a:p>
            <a:r>
              <a:rPr lang="zh-CN" altLang="en-US" sz="2200" dirty="0"/>
              <a:t>图灵测试</a:t>
            </a:r>
            <a:endParaRPr lang="en-US" altLang="zh-CN" sz="2200" dirty="0"/>
          </a:p>
          <a:p>
            <a:pPr lvl="1"/>
            <a:r>
              <a:rPr lang="en-US" altLang="zh-CN" sz="1800" dirty="0"/>
              <a:t>A</a:t>
            </a:r>
            <a:r>
              <a:rPr lang="zh-CN" altLang="en-US" sz="1800" dirty="0"/>
              <a:t>（机器）：撒谎</a:t>
            </a:r>
            <a:endParaRPr lang="en-US" altLang="zh-CN" sz="1800" dirty="0"/>
          </a:p>
          <a:p>
            <a:pPr lvl="1"/>
            <a:r>
              <a:rPr lang="en-US" altLang="zh-CN" sz="1800" dirty="0"/>
              <a:t>B</a:t>
            </a:r>
            <a:r>
              <a:rPr lang="zh-CN" altLang="en-US" sz="1800" dirty="0"/>
              <a:t>（人类）：诚实</a:t>
            </a:r>
            <a:endParaRPr lang="en-US" altLang="zh-CN" sz="1800" dirty="0"/>
          </a:p>
          <a:p>
            <a:pPr lvl="1"/>
            <a:r>
              <a:rPr lang="en-US" altLang="zh-CN" sz="1800" dirty="0"/>
              <a:t>C</a:t>
            </a:r>
            <a:r>
              <a:rPr lang="zh-CN" altLang="en-US" sz="1800" dirty="0"/>
              <a:t>：提问者，尽量分别出哪一方是机器</a:t>
            </a:r>
            <a:endParaRPr lang="en-US" altLang="zh-CN" sz="1800" dirty="0"/>
          </a:p>
          <a:p>
            <a:pPr lvl="1"/>
            <a:r>
              <a:rPr lang="en-US" altLang="zh-CN" sz="1800" dirty="0"/>
              <a:t>5</a:t>
            </a:r>
            <a:r>
              <a:rPr lang="zh-CN" altLang="en-US" sz="1800" dirty="0"/>
              <a:t>分钟后，如果判断对的概率不超过</a:t>
            </a:r>
            <a:r>
              <a:rPr lang="en-US" altLang="zh-CN" sz="1800" dirty="0"/>
              <a:t>70%</a:t>
            </a:r>
            <a:r>
              <a:rPr lang="zh-CN" altLang="en-US" sz="1800" dirty="0"/>
              <a:t>，则</a:t>
            </a:r>
            <a:r>
              <a:rPr lang="en-US" altLang="zh-CN" sz="1800" dirty="0"/>
              <a:t>A</a:t>
            </a:r>
            <a:r>
              <a:rPr lang="zh-CN" altLang="en-US" sz="1800" dirty="0"/>
              <a:t>胜出</a:t>
            </a:r>
            <a:endParaRPr lang="en-US" altLang="zh-CN" sz="1800" dirty="0"/>
          </a:p>
        </p:txBody>
      </p:sp>
    </p:spTree>
    <p:extLst>
      <p:ext uri="{BB962C8B-B14F-4D97-AF65-F5344CB8AC3E}">
        <p14:creationId xmlns:p14="http://schemas.microsoft.com/office/powerpoint/2010/main" val="3765030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0F34-8FFA-48A5-A751-E63EB8DE8E95}"/>
              </a:ext>
            </a:extLst>
          </p:cNvPr>
          <p:cNvSpPr txBox="1"/>
          <p:nvPr/>
        </p:nvSpPr>
        <p:spPr>
          <a:xfrm>
            <a:off x="1752185" y="2849959"/>
            <a:ext cx="9743647" cy="5648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肉身包括声音、视觉、味道、气味、触感和运动等模态</a:t>
            </a:r>
          </a:p>
        </p:txBody>
      </p:sp>
      <p:sp>
        <p:nvSpPr>
          <p:cNvPr id="3" name="文本框 2">
            <a:extLst>
              <a:ext uri="{FF2B5EF4-FFF2-40B4-BE49-F238E27FC236}">
                <a16:creationId xmlns:a16="http://schemas.microsoft.com/office/drawing/2014/main" id="{F362FBFB-C6BB-43A8-AD5B-960DDD94EDD2}"/>
              </a:ext>
            </a:extLst>
          </p:cNvPr>
          <p:cNvSpPr txBox="1"/>
          <p:nvPr/>
        </p:nvSpPr>
        <p:spPr>
          <a:xfrm>
            <a:off x="1749967" y="1418009"/>
            <a:ext cx="8800691" cy="1510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体验革命：思考以及使用语言的能力</a:t>
            </a:r>
            <a:endParaRPr kumimoji="0" lang="en-US" altLang="zh-CN"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是我们的肉身与头脑合作的成果</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endParaRPr>
          </a:p>
        </p:txBody>
      </p:sp>
      <p:pic>
        <p:nvPicPr>
          <p:cNvPr id="6" name="内容占位符 3">
            <a:extLst>
              <a:ext uri="{FF2B5EF4-FFF2-40B4-BE49-F238E27FC236}">
                <a16:creationId xmlns:a16="http://schemas.microsoft.com/office/drawing/2014/main" id="{FBA80815-E892-B9FD-1215-E973BC98930B}"/>
              </a:ext>
            </a:extLst>
          </p:cNvPr>
          <p:cNvPicPr>
            <a:picLocks noGrp="1" noChangeAspect="1"/>
          </p:cNvPicPr>
          <p:nvPr>
            <p:ph sz="half" idx="2"/>
          </p:nvPr>
        </p:nvPicPr>
        <p:blipFill>
          <a:blip r:embed="rId4"/>
          <a:stretch>
            <a:fillRect/>
          </a:stretch>
        </p:blipFill>
        <p:spPr>
          <a:xfrm>
            <a:off x="2280629" y="3934714"/>
            <a:ext cx="7728111" cy="2397577"/>
          </a:xfrm>
          <a:prstGeom prst="rect">
            <a:avLst/>
          </a:prstGeom>
        </p:spPr>
      </p:pic>
    </p:spTree>
    <p:custDataLst>
      <p:tags r:id="rId1"/>
    </p:custDataLst>
    <p:extLst>
      <p:ext uri="{BB962C8B-B14F-4D97-AF65-F5344CB8AC3E}">
        <p14:creationId xmlns:p14="http://schemas.microsoft.com/office/powerpoint/2010/main" val="18330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8B0F34-8FFA-48A5-A751-E63EB8DE8E95}"/>
              </a:ext>
            </a:extLst>
          </p:cNvPr>
          <p:cNvSpPr txBox="1"/>
          <p:nvPr/>
        </p:nvSpPr>
        <p:spPr>
          <a:xfrm>
            <a:off x="1552018" y="2915094"/>
            <a:ext cx="9090185" cy="10374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意义不是从我们的亲身经历中提炼出来的，</a:t>
            </a:r>
            <a:endParaRPr kumimoji="0" lang="en-US" altLang="zh-CN"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rPr>
              <a:t>而是始终与我们的亲身经历密切相关</a:t>
            </a:r>
            <a:endParaRPr kumimoji="0" lang="en-US" altLang="zh-CN" sz="3071" b="0" i="0" u="none" strike="noStrike" kern="1200" cap="none" spc="0" normalizeH="0" baseline="0" noProof="0" dirty="0">
              <a:ln>
                <a:noFill/>
              </a:ln>
              <a:solidFill>
                <a:srgbClr val="FEFFFE"/>
              </a:solidFill>
              <a:effectLst/>
              <a:uLnTx/>
              <a:uFillTx/>
              <a:latin typeface="方正兰亭中黑_GBK" panose="02000000000000000000" charset="-122"/>
              <a:ea typeface="方正兰亭中黑_GBK" panose="02000000000000000000" charset="-122"/>
              <a:cs typeface="+mn-cs"/>
            </a:endParaRPr>
          </a:p>
        </p:txBody>
      </p:sp>
    </p:spTree>
    <p:custDataLst>
      <p:tags r:id="rId1"/>
    </p:custDataLst>
    <p:extLst>
      <p:ext uri="{BB962C8B-B14F-4D97-AF65-F5344CB8AC3E}">
        <p14:creationId xmlns:p14="http://schemas.microsoft.com/office/powerpoint/2010/main" val="4244656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B40B3127-DD57-4C0A-91A4-CFE37286D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6181" y="1395583"/>
            <a:ext cx="5462546" cy="411056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5AA0B40-5879-4DB6-9C7D-A4AAAC986916}"/>
              </a:ext>
            </a:extLst>
          </p:cNvPr>
          <p:cNvSpPr txBox="1"/>
          <p:nvPr/>
        </p:nvSpPr>
        <p:spPr>
          <a:xfrm>
            <a:off x="2873943" y="1261070"/>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模拟视觉感官</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计算机视觉</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计算机图形学</a:t>
            </a:r>
          </a:p>
        </p:txBody>
      </p:sp>
      <p:sp>
        <p:nvSpPr>
          <p:cNvPr id="5" name="文本框 4">
            <a:extLst>
              <a:ext uri="{FF2B5EF4-FFF2-40B4-BE49-F238E27FC236}">
                <a16:creationId xmlns:a16="http://schemas.microsoft.com/office/drawing/2014/main" id="{F39429D4-85D9-4CE8-919F-E460A31D0896}"/>
              </a:ext>
            </a:extLst>
          </p:cNvPr>
          <p:cNvSpPr txBox="1"/>
          <p:nvPr/>
        </p:nvSpPr>
        <p:spPr>
          <a:xfrm>
            <a:off x="8064942" y="2551837"/>
            <a:ext cx="21336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模拟理解</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自然语言处理</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机器翻译</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搜索引擎</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推荐系统</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对话系统</a:t>
            </a:r>
          </a:p>
        </p:txBody>
      </p:sp>
      <p:sp>
        <p:nvSpPr>
          <p:cNvPr id="6" name="文本框 5">
            <a:extLst>
              <a:ext uri="{FF2B5EF4-FFF2-40B4-BE49-F238E27FC236}">
                <a16:creationId xmlns:a16="http://schemas.microsoft.com/office/drawing/2014/main" id="{D77B80B2-BB21-4F0C-A8B9-452C7849363C}"/>
              </a:ext>
            </a:extLst>
          </p:cNvPr>
          <p:cNvSpPr txBox="1"/>
          <p:nvPr/>
        </p:nvSpPr>
        <p:spPr>
          <a:xfrm>
            <a:off x="2294125" y="3160498"/>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模拟声学感官</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语音识别</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语音合成</a:t>
            </a:r>
          </a:p>
        </p:txBody>
      </p:sp>
      <p:sp>
        <p:nvSpPr>
          <p:cNvPr id="7" name="文本框 6">
            <a:extLst>
              <a:ext uri="{FF2B5EF4-FFF2-40B4-BE49-F238E27FC236}">
                <a16:creationId xmlns:a16="http://schemas.microsoft.com/office/drawing/2014/main" id="{0CC65A96-7E6E-4C24-992A-B2910B81B023}"/>
              </a:ext>
            </a:extLst>
          </p:cNvPr>
          <p:cNvSpPr txBox="1"/>
          <p:nvPr/>
        </p:nvSpPr>
        <p:spPr>
          <a:xfrm>
            <a:off x="5007543" y="5800157"/>
            <a:ext cx="2133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模拟行为</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机器人</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强化学习</a:t>
            </a:r>
          </a:p>
        </p:txBody>
      </p:sp>
      <p:sp>
        <p:nvSpPr>
          <p:cNvPr id="8" name="文本框 7">
            <a:extLst>
              <a:ext uri="{FF2B5EF4-FFF2-40B4-BE49-F238E27FC236}">
                <a16:creationId xmlns:a16="http://schemas.microsoft.com/office/drawing/2014/main" id="{27926307-9588-441F-BE69-75F4D2D10D78}"/>
              </a:ext>
            </a:extLst>
          </p:cNvPr>
          <p:cNvSpPr txBox="1"/>
          <p:nvPr/>
        </p:nvSpPr>
        <p:spPr>
          <a:xfrm>
            <a:off x="5721365" y="134513"/>
            <a:ext cx="2133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模拟思维</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人工智能创作</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搜索与下棋</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逻辑定理证明</a:t>
            </a:r>
          </a:p>
        </p:txBody>
      </p:sp>
      <p:sp>
        <p:nvSpPr>
          <p:cNvPr id="11" name="文本框 10">
            <a:extLst>
              <a:ext uri="{FF2B5EF4-FFF2-40B4-BE49-F238E27FC236}">
                <a16:creationId xmlns:a16="http://schemas.microsoft.com/office/drawing/2014/main" id="{87DBA8B8-AFC4-438D-86C6-E61DBCC65062}"/>
              </a:ext>
            </a:extLst>
          </p:cNvPr>
          <p:cNvSpPr txBox="1"/>
          <p:nvPr/>
        </p:nvSpPr>
        <p:spPr>
          <a:xfrm>
            <a:off x="4395666" y="2458723"/>
            <a:ext cx="2133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模拟融合</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多模态的感知</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多模态的预测</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多模态的表达</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274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3340C5-8C86-474E-ACA7-19498848C08E}"/>
              </a:ext>
            </a:extLst>
          </p:cNvPr>
          <p:cNvSpPr>
            <a:spLocks noGrp="1"/>
          </p:cNvSpPr>
          <p:nvPr>
            <p:ph type="title"/>
          </p:nvPr>
        </p:nvSpPr>
        <p:spPr/>
        <p:txBody>
          <a:bodyPr/>
          <a:lstStyle/>
          <a:p>
            <a:r>
              <a:rPr lang="zh-CN" altLang="en-US" dirty="0"/>
              <a:t>其他课程信息</a:t>
            </a:r>
          </a:p>
        </p:txBody>
      </p:sp>
      <p:sp>
        <p:nvSpPr>
          <p:cNvPr id="3" name="内容占位符 2">
            <a:extLst>
              <a:ext uri="{FF2B5EF4-FFF2-40B4-BE49-F238E27FC236}">
                <a16:creationId xmlns:a16="http://schemas.microsoft.com/office/drawing/2014/main" id="{87CDAA86-4365-4DB4-9BAA-A2CEED9C917B}"/>
              </a:ext>
            </a:extLst>
          </p:cNvPr>
          <p:cNvSpPr>
            <a:spLocks noGrp="1"/>
          </p:cNvSpPr>
          <p:nvPr>
            <p:ph sz="half" idx="1"/>
          </p:nvPr>
        </p:nvSpPr>
        <p:spPr/>
        <p:txBody>
          <a:bodyPr/>
          <a:lstStyle/>
          <a:p>
            <a:r>
              <a:rPr lang="zh-CN" altLang="en-US" dirty="0"/>
              <a:t>四名助教</a:t>
            </a:r>
            <a:endParaRPr lang="en-US" altLang="zh-CN" dirty="0"/>
          </a:p>
          <a:p>
            <a:pPr lvl="1"/>
            <a:r>
              <a:rPr lang="zh-CN" altLang="en-US" dirty="0"/>
              <a:t>曹乾（普博二年级）</a:t>
            </a:r>
            <a:endParaRPr lang="en-US" altLang="zh-CN" dirty="0"/>
          </a:p>
          <a:p>
            <a:pPr lvl="1"/>
            <a:r>
              <a:rPr lang="zh-CN" altLang="en-US" dirty="0"/>
              <a:t>吴宜函（直博四年级）</a:t>
            </a:r>
            <a:endParaRPr lang="en-US" altLang="zh-CN" dirty="0"/>
          </a:p>
          <a:p>
            <a:pPr lvl="1"/>
            <a:r>
              <a:rPr lang="zh-CN" altLang="en-US" dirty="0"/>
              <a:t>刘小川（硕士二年级）</a:t>
            </a:r>
            <a:endParaRPr lang="en-US" altLang="zh-CN" dirty="0"/>
          </a:p>
          <a:p>
            <a:pPr lvl="1"/>
            <a:r>
              <a:rPr lang="zh-CN" altLang="en-US" dirty="0"/>
              <a:t>程信（硕士一年级）</a:t>
            </a:r>
            <a:endParaRPr lang="en-US" altLang="zh-CN" dirty="0"/>
          </a:p>
          <a:p>
            <a:pPr marL="0" indent="0">
              <a:buNone/>
            </a:pPr>
            <a:endParaRPr lang="zh-CN" altLang="en-US" dirty="0"/>
          </a:p>
        </p:txBody>
      </p:sp>
      <p:sp>
        <p:nvSpPr>
          <p:cNvPr id="9" name="内容占位符 8">
            <a:extLst>
              <a:ext uri="{FF2B5EF4-FFF2-40B4-BE49-F238E27FC236}">
                <a16:creationId xmlns:a16="http://schemas.microsoft.com/office/drawing/2014/main" id="{CF1CEE2C-7A8C-45C5-8C0A-499AFFCE19F3}"/>
              </a:ext>
            </a:extLst>
          </p:cNvPr>
          <p:cNvSpPr>
            <a:spLocks noGrp="1"/>
          </p:cNvSpPr>
          <p:nvPr>
            <p:ph sz="half" idx="2"/>
          </p:nvPr>
        </p:nvSpPr>
        <p:spPr/>
        <p:txBody>
          <a:bodyPr/>
          <a:lstStyle/>
          <a:p>
            <a:r>
              <a:rPr lang="zh-CN" altLang="en-US" dirty="0"/>
              <a:t>上机课从第三周开始</a:t>
            </a:r>
            <a:endParaRPr lang="en-US" altLang="zh-CN" dirty="0"/>
          </a:p>
          <a:p>
            <a:r>
              <a:rPr lang="zh-CN" altLang="en-US" dirty="0"/>
              <a:t>周四下午</a:t>
            </a:r>
            <a:r>
              <a:rPr lang="en-US" altLang="zh-CN" dirty="0"/>
              <a:t>6:00-7:30</a:t>
            </a:r>
          </a:p>
          <a:p>
            <a:r>
              <a:rPr lang="zh-CN" altLang="en-US" dirty="0"/>
              <a:t>地点：明德地下机房</a:t>
            </a:r>
            <a:r>
              <a:rPr lang="en-US" altLang="zh-CN" dirty="0"/>
              <a:t>E</a:t>
            </a:r>
            <a:r>
              <a:rPr lang="zh-CN" altLang="en-US" dirty="0"/>
              <a:t>、</a:t>
            </a:r>
            <a:r>
              <a:rPr lang="en-US" altLang="zh-CN" dirty="0"/>
              <a:t>G</a:t>
            </a:r>
            <a:endParaRPr lang="zh-CN" altLang="en-US" dirty="0"/>
          </a:p>
        </p:txBody>
      </p:sp>
      <p:sp>
        <p:nvSpPr>
          <p:cNvPr id="10" name="文本框 9">
            <a:extLst>
              <a:ext uri="{FF2B5EF4-FFF2-40B4-BE49-F238E27FC236}">
                <a16:creationId xmlns:a16="http://schemas.microsoft.com/office/drawing/2014/main" id="{5BB1B4F9-C62A-4B9C-94F0-D69F298C19D0}"/>
              </a:ext>
            </a:extLst>
          </p:cNvPr>
          <p:cNvSpPr txBox="1"/>
          <p:nvPr/>
        </p:nvSpPr>
        <p:spPr>
          <a:xfrm>
            <a:off x="1235242" y="4684295"/>
            <a:ext cx="9657347" cy="954107"/>
          </a:xfrm>
          <a:prstGeom prst="rect">
            <a:avLst/>
          </a:prstGeom>
          <a:noFill/>
        </p:spPr>
        <p:txBody>
          <a:bodyPr wrap="square" rtlCol="0">
            <a:spAutoFit/>
          </a:bodyPr>
          <a:lstStyle/>
          <a:p>
            <a:r>
              <a:rPr lang="zh-CN" altLang="en-US" sz="2800" dirty="0"/>
              <a:t>课件分享</a:t>
            </a:r>
            <a:r>
              <a:rPr lang="en-US" altLang="zh-CN" sz="2800" dirty="0"/>
              <a:t>&amp;</a:t>
            </a:r>
            <a:r>
              <a:rPr lang="zh-CN" altLang="en-US" sz="2800" dirty="0"/>
              <a:t>作业收发使用人大未来课堂：</a:t>
            </a:r>
            <a:endParaRPr lang="en-US" altLang="zh-CN" sz="2800" dirty="0"/>
          </a:p>
          <a:p>
            <a:r>
              <a:rPr lang="en-US" altLang="zh-CN" sz="2800" dirty="0">
                <a:hlinkClick r:id="rId2"/>
              </a:rPr>
              <a:t>http://k.ruc.edu.cn</a:t>
            </a:r>
            <a:r>
              <a:rPr lang="zh-CN" altLang="en-US" sz="2800" dirty="0"/>
              <a:t>，用微人大账号登录</a:t>
            </a:r>
          </a:p>
        </p:txBody>
      </p:sp>
    </p:spTree>
    <p:extLst>
      <p:ext uri="{BB962C8B-B14F-4D97-AF65-F5344CB8AC3E}">
        <p14:creationId xmlns:p14="http://schemas.microsoft.com/office/powerpoint/2010/main" val="3068874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dirty="0"/>
              <a:t>作业</a:t>
            </a:r>
          </a:p>
        </p:txBody>
      </p:sp>
      <p:sp>
        <p:nvSpPr>
          <p:cNvPr id="93188" name="Rectangle 3"/>
          <p:cNvSpPr>
            <a:spLocks noGrp="1" noChangeArrowheads="1"/>
          </p:cNvSpPr>
          <p:nvPr>
            <p:ph idx="1"/>
          </p:nvPr>
        </p:nvSpPr>
        <p:spPr>
          <a:xfrm>
            <a:off x="643467" y="1782981"/>
            <a:ext cx="10905066" cy="4393982"/>
          </a:xfrm>
        </p:spPr>
        <p:txBody>
          <a:bodyPr>
            <a:normAutofit lnSpcReduction="10000"/>
          </a:bodyPr>
          <a:lstStyle/>
          <a:p>
            <a:pPr eaLnBrk="1" hangingPunct="1">
              <a:lnSpc>
                <a:spcPct val="150000"/>
              </a:lnSpc>
            </a:pPr>
            <a:r>
              <a:rPr lang="zh-CN" altLang="en-US" sz="2000" dirty="0">
                <a:solidFill>
                  <a:srgbClr val="000000"/>
                </a:solidFill>
                <a:latin typeface="Courier New" panose="02070309020205020404" pitchFamily="49" charset="0"/>
                <a:cs typeface="Courier New" panose="02070309020205020404" pitchFamily="49" charset="0"/>
              </a:rPr>
              <a:t>用任意工具为一则故事</a:t>
            </a:r>
            <a:r>
              <a:rPr lang="en-US" altLang="zh-CN" sz="2000" dirty="0">
                <a:solidFill>
                  <a:srgbClr val="000000"/>
                </a:solidFill>
                <a:latin typeface="Courier New" panose="02070309020205020404" pitchFamily="49" charset="0"/>
                <a:cs typeface="Courier New" panose="02070309020205020404" pitchFamily="49" charset="0"/>
              </a:rPr>
              <a:t>《</a:t>
            </a:r>
            <a:r>
              <a:rPr lang="zh-CN" altLang="en-US" sz="2000" dirty="0">
                <a:solidFill>
                  <a:srgbClr val="000000"/>
                </a:solidFill>
                <a:latin typeface="Courier New" panose="02070309020205020404" pitchFamily="49" charset="0"/>
                <a:cs typeface="Courier New" panose="02070309020205020404" pitchFamily="49" charset="0"/>
              </a:rPr>
              <a:t>与上帝共进午餐</a:t>
            </a:r>
            <a:r>
              <a:rPr lang="en-US" altLang="zh-CN" sz="2000" dirty="0">
                <a:solidFill>
                  <a:srgbClr val="000000"/>
                </a:solidFill>
                <a:latin typeface="Courier New" panose="02070309020205020404" pitchFamily="49" charset="0"/>
                <a:cs typeface="Courier New" panose="02070309020205020404" pitchFamily="49" charset="0"/>
              </a:rPr>
              <a:t>》</a:t>
            </a:r>
            <a:r>
              <a:rPr lang="zh-CN" altLang="en-US" sz="2000" dirty="0">
                <a:solidFill>
                  <a:srgbClr val="000000"/>
                </a:solidFill>
                <a:latin typeface="Courier New" panose="02070309020205020404" pitchFamily="49" charset="0"/>
                <a:cs typeface="Courier New" panose="02070309020205020404" pitchFamily="49" charset="0"/>
              </a:rPr>
              <a:t>生成插图或视频，下周一提交。</a:t>
            </a:r>
            <a:endParaRPr lang="en-US" altLang="zh-CN" sz="2000" dirty="0">
              <a:solidFill>
                <a:srgbClr val="000000"/>
              </a:solidFill>
              <a:latin typeface="Courier New" panose="02070309020205020404" pitchFamily="49" charset="0"/>
              <a:cs typeface="Courier New" panose="02070309020205020404" pitchFamily="49" charset="0"/>
            </a:endParaRPr>
          </a:p>
          <a:p>
            <a:pPr marL="0" indent="0" eaLnBrk="1" hangingPunct="1">
              <a:lnSpc>
                <a:spcPct val="150000"/>
              </a:lnSpc>
              <a:buNone/>
            </a:pP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1700" dirty="0">
                <a:solidFill>
                  <a:srgbClr val="000000"/>
                </a:solidFill>
                <a:latin typeface="Courier New" panose="02070309020205020404" pitchFamily="49" charset="0"/>
                <a:cs typeface="Courier New" panose="02070309020205020404" pitchFamily="49" charset="0"/>
              </a:rPr>
              <a:t>他从前有个小男孩想见上帝。他知道上帝住的地方很远，所以他整理了一个行李箱，放了些面包和饮料上路了。当他走过三个街区，他遇到一个老妇人。她坐在公园里，看着鸽子。小男孩在她旁边坐了下来，打开他的行李箱。他想喝点儿饮料，他发现老妇人看上去像是饿了，于是他给老妇人一块面包。老妇人接受了面包，并对他报以感激的微笑。她的笑容是如此美丽，以致于男孩想再看她笑，于是他又给了她一瓶饮料。她再一次向他微笑。小男孩高兴极了。他们坐在那里一下午，一边吃一边笑，但他们没有说一句话。天开始变黑，男孩觉得累了，他起身离开。他又回转身，跑到老妇人面前，拥抱了她。她给了他最灿烂的一个微笑。当男孩回到家，他妈妈对他脸上洋溢的快乐感到吃惊。她问：“你今天做了什么，让你觉得如此快乐？”他回答道：“我和上帝一起吃了午餐，你猜怎么样？她的微笑是我见到的最美的微笑。”而那个老妇人也满心欢喜地回到家中。她的儿子惊讶于她脸上的安详的神情，她问道：“母亲，今天你做了什么事让你如此高兴？”她回答道：“今天我在公园和上帝一起吃面包，他要比我想象的年轻。”</a:t>
            </a:r>
            <a:endParaRPr lang="zh-CN" altLang="zh-CN" sz="1700" dirty="0">
              <a:solidFill>
                <a:srgbClr val="000000"/>
              </a:solidFill>
              <a:latin typeface="Courier New" panose="02070309020205020404" pitchFamily="49" charset="0"/>
              <a:cs typeface="Courier New" panose="02070309020205020404" pitchFamily="49" charset="0"/>
            </a:endParaRPr>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44</a:t>
            </a:fld>
            <a:endParaRPr lang="en-US" altLang="zh-CN"/>
          </a:p>
        </p:txBody>
      </p:sp>
    </p:spTree>
    <p:extLst>
      <p:ext uri="{BB962C8B-B14F-4D97-AF65-F5344CB8AC3E}">
        <p14:creationId xmlns:p14="http://schemas.microsoft.com/office/powerpoint/2010/main" val="2129923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eaLnBrk="1" hangingPunct="1"/>
            <a:r>
              <a:rPr lang="zh-CN" altLang="en-US" sz="2000" dirty="0"/>
              <a:t>吴飞，人工智能导论：模型与算法，高等教育出版社</a:t>
            </a:r>
            <a:endParaRPr lang="en-US" altLang="zh-CN" sz="2000" dirty="0"/>
          </a:p>
          <a:p>
            <a:pPr eaLnBrk="1" hangingPunct="1"/>
            <a:r>
              <a:rPr lang="zh-CN" altLang="en-US" sz="2000" dirty="0"/>
              <a:t>马少平，朱小燕，人工智能，清华大学出版社</a:t>
            </a:r>
            <a:endParaRPr lang="en-US" altLang="zh-CN" sz="2000" dirty="0"/>
          </a:p>
          <a:p>
            <a:r>
              <a:rPr lang="zh-CN" altLang="en-US" sz="2000" dirty="0"/>
              <a:t>李航，智能与计算，中国计算机学会通讯，</a:t>
            </a:r>
            <a:r>
              <a:rPr lang="en-US" altLang="zh-CN" sz="2000" dirty="0"/>
              <a:t>2019</a:t>
            </a:r>
            <a:r>
              <a:rPr lang="zh-CN" altLang="en-US" sz="2000" dirty="0"/>
              <a:t>年第一期</a:t>
            </a:r>
            <a:endParaRPr lang="en-US" altLang="zh-CN" sz="2000" dirty="0"/>
          </a:p>
          <a:p>
            <a:r>
              <a:rPr lang="zh-CN" altLang="en-US" sz="2000" dirty="0"/>
              <a:t>尼克，人工智能简史，人民邮电出版社</a:t>
            </a:r>
            <a:endParaRPr lang="en-US" altLang="zh-CN" sz="2000" dirty="0"/>
          </a:p>
          <a:p>
            <a:r>
              <a:rPr lang="en-US" altLang="zh-CN" sz="2000" dirty="0"/>
              <a:t>Bergen B., Louder Than Words: The New Science of How the Mind Makes Meaning, Basic Books, 2012</a:t>
            </a:r>
          </a:p>
          <a:p>
            <a:r>
              <a:rPr lang="en-US" altLang="zh-CN" sz="2000" dirty="0"/>
              <a:t>Stuart </a:t>
            </a:r>
            <a:r>
              <a:rPr lang="en-US" altLang="zh-CN" sz="2000" dirty="0" err="1"/>
              <a:t>J.Russell</a:t>
            </a:r>
            <a:r>
              <a:rPr lang="en-US" altLang="zh-CN" sz="2000" dirty="0"/>
              <a:t>, Peter </a:t>
            </a:r>
            <a:r>
              <a:rPr lang="en-US" altLang="zh-CN" sz="2000" dirty="0" err="1"/>
              <a:t>Norvig</a:t>
            </a:r>
            <a:r>
              <a:rPr lang="en-US" altLang="zh-CN" sz="2000" dirty="0"/>
              <a:t>. Artificial Intelligence: a Modern Approach, Third Edition. Pearson Education Limited. 2016. </a:t>
            </a:r>
            <a:endParaRPr lang="zh-CN"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45</a:t>
            </a:fld>
            <a:endParaRPr lang="en-US" altLang="zh-CN"/>
          </a:p>
        </p:txBody>
      </p:sp>
    </p:spTree>
    <p:extLst>
      <p:ext uri="{BB962C8B-B14F-4D97-AF65-F5344CB8AC3E}">
        <p14:creationId xmlns:p14="http://schemas.microsoft.com/office/powerpoint/2010/main" val="1241044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3202DF-78A5-4B42-905F-4A79372B91E9}"/>
              </a:ext>
            </a:extLst>
          </p:cNvPr>
          <p:cNvSpPr/>
          <p:nvPr/>
        </p:nvSpPr>
        <p:spPr>
          <a:xfrm>
            <a:off x="1428410" y="1709242"/>
            <a:ext cx="9335180" cy="1742272"/>
          </a:xfrm>
          <a:prstGeom prst="rect">
            <a:avLst/>
          </a:prstGeom>
        </p:spPr>
        <p:txBody>
          <a:bodyPr wrap="square">
            <a:spAutoFit/>
          </a:bodyPr>
          <a:lstStyle/>
          <a:p>
            <a:pPr marL="257824" marR="0" lvl="0"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图灵测试仍然是人工智能的最终目标吗？</a:t>
            </a:r>
            <a:endParaRPr kumimoji="1" lang="en-US" altLang="zh-CN"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图灵测试：人与机比，问答形式，与人像（但超越也会觉得智能）</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426817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D3B7224-6946-4DE9-A256-7AF9255FDCE5}"/>
              </a:ext>
            </a:extLst>
          </p:cNvPr>
          <p:cNvSpPr/>
          <p:nvPr/>
        </p:nvSpPr>
        <p:spPr>
          <a:xfrm>
            <a:off x="457589" y="6522514"/>
            <a:ext cx="10438680" cy="287643"/>
          </a:xfrm>
          <a:prstGeom prst="rect">
            <a:avLst/>
          </a:prstGeom>
        </p:spPr>
        <p:txBody>
          <a:bodyPr wrap="square">
            <a:spAutoFit/>
          </a:bodyPr>
          <a:lstStyle/>
          <a:p>
            <a:pPr lvl="0" algn="ctr">
              <a:defRPr/>
            </a:pPr>
            <a:r>
              <a:rPr lang="en-US" altLang="zh-CN" sz="1269" dirty="0">
                <a:solidFill>
                  <a:prstClr val="black"/>
                </a:solidFill>
                <a:latin typeface="Calibri"/>
                <a:ea typeface="等线" panose="02010600030101010101" pitchFamily="2" charset="-122"/>
              </a:rPr>
              <a:t>Wang X, et al. </a:t>
            </a:r>
            <a:r>
              <a:rPr lang="en-US" altLang="zh-CN" sz="1269" dirty="0" err="1">
                <a:solidFill>
                  <a:prstClr val="black"/>
                </a:solidFill>
                <a:latin typeface="Calibri"/>
                <a:ea typeface="等线" panose="02010600030101010101" pitchFamily="2" charset="-122"/>
              </a:rPr>
              <a:t>TiVA</a:t>
            </a:r>
            <a:r>
              <a:rPr lang="en-US" altLang="zh-CN" sz="1269" dirty="0">
                <a:solidFill>
                  <a:prstClr val="black"/>
                </a:solidFill>
                <a:latin typeface="Calibri"/>
                <a:ea typeface="等线" panose="02010600030101010101" pitchFamily="2" charset="-122"/>
              </a:rPr>
              <a:t>: Time-Aligned Video-to-Audio Generation</a:t>
            </a:r>
            <a:r>
              <a:rPr lang="en-US" altLang="zh-CN" sz="1269" dirty="0">
                <a:solidFill>
                  <a:prstClr val="black"/>
                </a:solidFill>
              </a:rPr>
              <a:t>, </a:t>
            </a:r>
            <a:r>
              <a:rPr lang="en-US" altLang="zh-CN" sz="1269" dirty="0">
                <a:solidFill>
                  <a:prstClr val="black"/>
                </a:solidFill>
                <a:latin typeface="Calibri"/>
                <a:ea typeface="等线" panose="02010600030101010101" pitchFamily="2" charset="-122"/>
              </a:rPr>
              <a:t>ACM MM 2024 (Oral).</a:t>
            </a:r>
            <a:endParaRPr lang="zh-CN" altLang="en-US" sz="1269" dirty="0">
              <a:solidFill>
                <a:prstClr val="black"/>
              </a:solidFill>
              <a:latin typeface="Calibri"/>
              <a:ea typeface="等线" panose="02010600030101010101" pitchFamily="2" charset="-122"/>
            </a:endParaRPr>
          </a:p>
        </p:txBody>
      </p:sp>
      <p:sp>
        <p:nvSpPr>
          <p:cNvPr id="8" name="文本占位符 1">
            <a:extLst>
              <a:ext uri="{FF2B5EF4-FFF2-40B4-BE49-F238E27FC236}">
                <a16:creationId xmlns:a16="http://schemas.microsoft.com/office/drawing/2014/main" id="{D83189BB-AECF-4BC0-93C4-150A004F42E9}"/>
              </a:ext>
            </a:extLst>
          </p:cNvPr>
          <p:cNvSpPr>
            <a:spLocks noGrp="1"/>
          </p:cNvSpPr>
          <p:nvPr>
            <p:ph type="body" sz="quarter" idx="10"/>
          </p:nvPr>
        </p:nvSpPr>
        <p:spPr>
          <a:xfrm>
            <a:off x="474301" y="300277"/>
            <a:ext cx="9203100" cy="348223"/>
          </a:xfrm>
        </p:spPr>
        <p:txBody>
          <a:bodyPr>
            <a:normAutofit fontScale="92500" lnSpcReduction="10000"/>
          </a:bodyPr>
          <a:lstStyle/>
          <a:p>
            <a:r>
              <a:rPr lang="en-US" altLang="zh-CN" sz="2800" dirty="0">
                <a:latin typeface="Century" panose="02040604050505020304" pitchFamily="18" charset="0"/>
              </a:rPr>
              <a:t>Sora</a:t>
            </a:r>
            <a:r>
              <a:rPr lang="zh-CN" altLang="en-US" sz="2800" dirty="0">
                <a:latin typeface="Century" panose="02040604050505020304" pitchFamily="18" charset="0"/>
              </a:rPr>
              <a:t>生成的视频（</a:t>
            </a:r>
            <a:r>
              <a:rPr lang="en-US" altLang="zh-CN" sz="2800" dirty="0" err="1">
                <a:latin typeface="Century" panose="02040604050505020304" pitchFamily="18" charset="0"/>
              </a:rPr>
              <a:t>TiVA</a:t>
            </a:r>
            <a:r>
              <a:rPr lang="zh-CN" altLang="en-US" sz="2800" dirty="0">
                <a:latin typeface="Century" panose="02040604050505020304" pitchFamily="18" charset="0"/>
              </a:rPr>
              <a:t>配音效）</a:t>
            </a:r>
            <a:endParaRPr lang="zh-CN" altLang="en-US" sz="2800" dirty="0"/>
          </a:p>
          <a:p>
            <a:endParaRPr lang="zh-CN" altLang="en-US" sz="3067" dirty="0"/>
          </a:p>
          <a:p>
            <a:endParaRPr lang="zh-CN" altLang="en-US" dirty="0"/>
          </a:p>
        </p:txBody>
      </p:sp>
      <p:pic>
        <p:nvPicPr>
          <p:cNvPr id="2" name="冲浪">
            <a:hlinkClick r:id="" action="ppaction://media"/>
            <a:extLst>
              <a:ext uri="{FF2B5EF4-FFF2-40B4-BE49-F238E27FC236}">
                <a16:creationId xmlns:a16="http://schemas.microsoft.com/office/drawing/2014/main" id="{66CECEA7-D4A6-4F28-B748-E4F98D9998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0706" y="744793"/>
            <a:ext cx="10190589" cy="5732207"/>
          </a:xfrm>
          <a:prstGeom prst="rect">
            <a:avLst/>
          </a:prstGeom>
        </p:spPr>
      </p:pic>
    </p:spTree>
    <p:extLst>
      <p:ext uri="{BB962C8B-B14F-4D97-AF65-F5344CB8AC3E}">
        <p14:creationId xmlns:p14="http://schemas.microsoft.com/office/powerpoint/2010/main" val="31064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3202DF-78A5-4B42-905F-4A79372B91E9}"/>
              </a:ext>
            </a:extLst>
          </p:cNvPr>
          <p:cNvSpPr/>
          <p:nvPr/>
        </p:nvSpPr>
        <p:spPr>
          <a:xfrm>
            <a:off x="1428410" y="1709242"/>
            <a:ext cx="9335180" cy="2809359"/>
          </a:xfrm>
          <a:prstGeom prst="rect">
            <a:avLst/>
          </a:prstGeom>
        </p:spPr>
        <p:txBody>
          <a:bodyPr wrap="square">
            <a:spAutoFit/>
          </a:bodyPr>
          <a:lstStyle/>
          <a:p>
            <a:pPr marL="257824" marR="0" lvl="0"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图灵测试仍然是人工智能的最终目标吗？</a:t>
            </a:r>
            <a:endParaRPr kumimoji="1" lang="en-US" altLang="zh-CN"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图灵测试：人与机比，问答形式，与人像（但超越也会觉得智能）</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Sora</a:t>
            </a:r>
            <a:r>
              <a:rPr kumimoji="1" lang="zh-CN" altLang="en-US"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：人与机比，视频形式，与物理世界像（但也允许想象）</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313718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3202DF-78A5-4B42-905F-4A79372B91E9}"/>
              </a:ext>
            </a:extLst>
          </p:cNvPr>
          <p:cNvSpPr/>
          <p:nvPr/>
        </p:nvSpPr>
        <p:spPr>
          <a:xfrm>
            <a:off x="1428410" y="1709242"/>
            <a:ext cx="9335180" cy="3876446"/>
          </a:xfrm>
          <a:prstGeom prst="rect">
            <a:avLst/>
          </a:prstGeom>
        </p:spPr>
        <p:txBody>
          <a:bodyPr wrap="square">
            <a:spAutoFit/>
          </a:bodyPr>
          <a:lstStyle/>
          <a:p>
            <a:pPr marL="257824" marR="0" lvl="0"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图灵测试仍然是人工智能的最终目标吗？</a:t>
            </a:r>
            <a:endParaRPr kumimoji="1" lang="en-US" altLang="zh-CN" sz="3200"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图灵测试：人与机比，问答形式，与人像（但超越也会觉得智能）</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Sora</a:t>
            </a:r>
            <a:r>
              <a:rPr kumimoji="1" lang="zh-CN" altLang="en-US"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rPr>
              <a:t>：人与机比，视频形式，与物理世界像（但也允许想象）</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a:p>
            <a:pPr marL="715013" marR="0" lvl="1" indent="-257824" algn="l" defTabSz="687447" rtl="0" eaLnBrk="1" fontAlgn="auto" latinLnBrk="0" hangingPunct="1">
              <a:lnSpc>
                <a:spcPct val="130000"/>
              </a:lnSpc>
              <a:spcBef>
                <a:spcPts val="0"/>
              </a:spcBef>
              <a:spcAft>
                <a:spcPts val="0"/>
              </a:spcAft>
              <a:buClrTx/>
              <a:buSzPct val="80000"/>
              <a:buFont typeface="Wingdings" pitchFamily="2" charset="2"/>
              <a:buChar char="l"/>
              <a:tabLst/>
              <a:defRPr/>
            </a:pPr>
            <a:r>
              <a:rPr kumimoji="1" lang="zh-CN" altLang="en-US" sz="2667" dirty="0">
                <a:solidFill>
                  <a:srgbClr val="FEFFFE"/>
                </a:solidFill>
                <a:latin typeface="Times New Roman" panose="02020603050405020304" pitchFamily="18" charset="0"/>
                <a:ea typeface="黑体" panose="02010609060101010101" pitchFamily="49" charset="-122"/>
              </a:rPr>
              <a:t>造人</a:t>
            </a:r>
            <a:r>
              <a:rPr kumimoji="1" lang="en-US" altLang="zh-CN" sz="2667" dirty="0">
                <a:solidFill>
                  <a:srgbClr val="FEFFFE"/>
                </a:solidFill>
                <a:latin typeface="Times New Roman" panose="02020603050405020304" pitchFamily="18" charset="0"/>
                <a:ea typeface="黑体" panose="02010609060101010101" pitchFamily="49" charset="-122"/>
              </a:rPr>
              <a:t>&amp;</a:t>
            </a:r>
            <a:r>
              <a:rPr kumimoji="1" lang="zh-CN" altLang="en-US" sz="2667" dirty="0">
                <a:solidFill>
                  <a:srgbClr val="FEFFFE"/>
                </a:solidFill>
                <a:latin typeface="Times New Roman" panose="02020603050405020304" pitchFamily="18" charset="0"/>
                <a:ea typeface="黑体" panose="02010609060101010101" pitchFamily="49" charset="-122"/>
              </a:rPr>
              <a:t>造世界：</a:t>
            </a:r>
            <a:endParaRPr kumimoji="1" lang="en-US" altLang="zh-CN" sz="2667" dirty="0">
              <a:solidFill>
                <a:srgbClr val="FEFFFE"/>
              </a:solidFill>
              <a:latin typeface="Times New Roman" panose="02020603050405020304" pitchFamily="18" charset="0"/>
              <a:ea typeface="黑体" panose="02010609060101010101" pitchFamily="49" charset="-122"/>
            </a:endParaRPr>
          </a:p>
          <a:p>
            <a:pPr marL="1172213" lvl="2" indent="-257824" defTabSz="687447">
              <a:lnSpc>
                <a:spcPct val="130000"/>
              </a:lnSpc>
              <a:buSzPct val="80000"/>
              <a:buFont typeface="Wingdings" pitchFamily="2" charset="2"/>
              <a:buChar char="l"/>
              <a:defRPr/>
            </a:pPr>
            <a:r>
              <a:rPr kumimoji="1" lang="zh-CN" altLang="en-US" sz="2667" dirty="0">
                <a:solidFill>
                  <a:srgbClr val="FEFFFE"/>
                </a:solidFill>
                <a:latin typeface="Times New Roman" panose="02020603050405020304" pitchFamily="18" charset="0"/>
                <a:ea typeface="黑体" panose="02010609060101010101" pitchFamily="49" charset="-122"/>
              </a:rPr>
              <a:t>文学测试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绘画测试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电影测试</a:t>
            </a:r>
            <a:r>
              <a:rPr kumimoji="1" lang="en-US" altLang="zh-CN" sz="2667" dirty="0">
                <a:solidFill>
                  <a:srgbClr val="FEFFFE"/>
                </a:solidFill>
                <a:latin typeface="Times New Roman" panose="02020603050405020304" pitchFamily="18" charset="0"/>
                <a:ea typeface="黑体" panose="02010609060101010101" pitchFamily="49" charset="-122"/>
              </a:rPr>
              <a:t>——</a:t>
            </a:r>
            <a:r>
              <a:rPr kumimoji="1" lang="zh-CN" altLang="en-US" sz="2667" dirty="0">
                <a:solidFill>
                  <a:srgbClr val="FEFFFE"/>
                </a:solidFill>
                <a:latin typeface="Times New Roman" panose="02020603050405020304" pitchFamily="18" charset="0"/>
                <a:ea typeface="黑体" panose="02010609060101010101" pitchFamily="49" charset="-122"/>
              </a:rPr>
              <a:t>游戏测试</a:t>
            </a:r>
            <a:endParaRPr kumimoji="1" lang="en-US" altLang="zh-CN" sz="2667" b="0" i="0" u="none" strike="noStrike" kern="1200" cap="none" spc="0" normalizeH="0" baseline="0" noProof="0" dirty="0">
              <a:ln>
                <a:noFill/>
              </a:ln>
              <a:solidFill>
                <a:srgbClr val="FEFFFE"/>
              </a:solidFill>
              <a:effectLst/>
              <a:uLnTx/>
              <a:uFillTx/>
              <a:latin typeface="Times New Roman" panose="02020603050405020304" pitchFamily="18" charset="0"/>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222564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D91CC-E80B-480F-B6C4-1E385EDCCF90}"/>
              </a:ext>
            </a:extLst>
          </p:cNvPr>
          <p:cNvSpPr>
            <a:spLocks noGrp="1"/>
          </p:cNvSpPr>
          <p:nvPr>
            <p:ph type="title"/>
          </p:nvPr>
        </p:nvSpPr>
        <p:spPr/>
        <p:txBody>
          <a:bodyPr/>
          <a:lstStyle/>
          <a:p>
            <a:r>
              <a:rPr lang="zh-CN" altLang="en-US" dirty="0"/>
              <a:t>人工智能的缘起</a:t>
            </a:r>
          </a:p>
        </p:txBody>
      </p:sp>
      <p:sp>
        <p:nvSpPr>
          <p:cNvPr id="3" name="内容占位符 2">
            <a:extLst>
              <a:ext uri="{FF2B5EF4-FFF2-40B4-BE49-F238E27FC236}">
                <a16:creationId xmlns:a16="http://schemas.microsoft.com/office/drawing/2014/main" id="{16921306-1F4C-4F71-8819-0341FA01B829}"/>
              </a:ext>
            </a:extLst>
          </p:cNvPr>
          <p:cNvSpPr>
            <a:spLocks noGrp="1"/>
          </p:cNvSpPr>
          <p:nvPr>
            <p:ph idx="1"/>
          </p:nvPr>
        </p:nvSpPr>
        <p:spPr/>
        <p:txBody>
          <a:bodyPr/>
          <a:lstStyle/>
          <a:p>
            <a:r>
              <a:rPr lang="zh-CN" altLang="en-US" dirty="0"/>
              <a:t>值得关注的七个问题</a:t>
            </a:r>
            <a:endParaRPr lang="en-US" altLang="zh-CN" dirty="0"/>
          </a:p>
          <a:p>
            <a:pPr lvl="1"/>
            <a:r>
              <a:rPr lang="en-US" altLang="zh-CN" dirty="0"/>
              <a:t>Automatic computers</a:t>
            </a:r>
          </a:p>
          <a:p>
            <a:pPr lvl="1"/>
            <a:r>
              <a:rPr lang="en-US" altLang="zh-CN" dirty="0"/>
              <a:t>How can</a:t>
            </a:r>
            <a:r>
              <a:rPr lang="zh-CN" altLang="en-US" dirty="0"/>
              <a:t> </a:t>
            </a:r>
            <a:r>
              <a:rPr lang="en-US" altLang="zh-CN" dirty="0"/>
              <a:t>a</a:t>
            </a:r>
            <a:r>
              <a:rPr lang="zh-CN" altLang="en-US" dirty="0"/>
              <a:t> </a:t>
            </a:r>
            <a:r>
              <a:rPr lang="en-US" altLang="zh-CN" dirty="0"/>
              <a:t>computer</a:t>
            </a:r>
            <a:r>
              <a:rPr lang="zh-CN" altLang="en-US" dirty="0"/>
              <a:t> </a:t>
            </a:r>
            <a:r>
              <a:rPr lang="en-US" altLang="zh-CN" dirty="0"/>
              <a:t>be</a:t>
            </a:r>
            <a:r>
              <a:rPr lang="zh-CN" altLang="en-US" dirty="0"/>
              <a:t> </a:t>
            </a:r>
            <a:r>
              <a:rPr lang="en-US" altLang="zh-CN" dirty="0"/>
              <a:t>programmed</a:t>
            </a:r>
            <a:r>
              <a:rPr lang="zh-CN" altLang="en-US" dirty="0"/>
              <a:t> </a:t>
            </a:r>
            <a:endParaRPr lang="en-US" altLang="zh-CN" dirty="0"/>
          </a:p>
          <a:p>
            <a:pPr marL="457200" lvl="1" indent="0">
              <a:buNone/>
            </a:pPr>
            <a:r>
              <a:rPr lang="en-US" altLang="zh-CN" dirty="0"/>
              <a:t>   to</a:t>
            </a:r>
            <a:r>
              <a:rPr lang="zh-CN" altLang="en-US" dirty="0"/>
              <a:t> </a:t>
            </a:r>
            <a:r>
              <a:rPr lang="en-US" altLang="zh-CN" dirty="0"/>
              <a:t>use</a:t>
            </a:r>
            <a:r>
              <a:rPr lang="zh-CN" altLang="en-US" dirty="0"/>
              <a:t> </a:t>
            </a:r>
            <a:r>
              <a:rPr lang="en-US" altLang="zh-CN" dirty="0"/>
              <a:t>a</a:t>
            </a:r>
            <a:r>
              <a:rPr lang="zh-CN" altLang="en-US" dirty="0"/>
              <a:t> </a:t>
            </a:r>
            <a:r>
              <a:rPr lang="en-US" altLang="zh-CN" dirty="0"/>
              <a:t>language</a:t>
            </a:r>
          </a:p>
          <a:p>
            <a:pPr lvl="1"/>
            <a:r>
              <a:rPr lang="en-US" altLang="zh-CN" dirty="0"/>
              <a:t>Neuron nets</a:t>
            </a:r>
          </a:p>
          <a:p>
            <a:pPr lvl="1"/>
            <a:r>
              <a:rPr lang="en-US" altLang="zh-CN" dirty="0"/>
              <a:t>Theory of the size of a calculation</a:t>
            </a:r>
          </a:p>
          <a:p>
            <a:pPr lvl="1"/>
            <a:r>
              <a:rPr lang="en-US" altLang="zh-CN" dirty="0"/>
              <a:t>Self-improvement</a:t>
            </a:r>
          </a:p>
          <a:p>
            <a:pPr lvl="1"/>
            <a:r>
              <a:rPr lang="en-US" altLang="zh-CN" dirty="0"/>
              <a:t>Abstractions</a:t>
            </a:r>
          </a:p>
          <a:p>
            <a:pPr lvl="1"/>
            <a:r>
              <a:rPr lang="en-US" altLang="zh-CN" dirty="0"/>
              <a:t>Randomness and creativity</a:t>
            </a:r>
            <a:endParaRPr lang="zh-CN" altLang="en-US" dirty="0"/>
          </a:p>
        </p:txBody>
      </p:sp>
      <p:pic>
        <p:nvPicPr>
          <p:cNvPr id="12290" name="Picture 2" descr="See the source image">
            <a:extLst>
              <a:ext uri="{FF2B5EF4-FFF2-40B4-BE49-F238E27FC236}">
                <a16:creationId xmlns:a16="http://schemas.microsoft.com/office/drawing/2014/main" id="{05CFE5F1-A7E0-4EFE-A257-E8E17F116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302" y="166234"/>
            <a:ext cx="5025566" cy="652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00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3"/>
</p:tagLst>
</file>

<file path=ppt/tags/tag2.xml><?xml version="1.0" encoding="utf-8"?>
<p:tagLst xmlns:a="http://schemas.openxmlformats.org/drawingml/2006/main" xmlns:r="http://schemas.openxmlformats.org/officeDocument/2006/relationships" xmlns:p="http://schemas.openxmlformats.org/presentationml/2006/main">
  <p:tag name="TIMING" val="|93"/>
</p:tagLst>
</file>

<file path=ppt/tags/tag3.xml><?xml version="1.0" encoding="utf-8"?>
<p:tagLst xmlns:a="http://schemas.openxmlformats.org/drawingml/2006/main" xmlns:r="http://schemas.openxmlformats.org/officeDocument/2006/relationships" xmlns:p="http://schemas.openxmlformats.org/presentationml/2006/main">
  <p:tag name="TIMING" val="|93"/>
</p:tagLst>
</file>

<file path=ppt/tags/tag4.xml><?xml version="1.0" encoding="utf-8"?>
<p:tagLst xmlns:a="http://schemas.openxmlformats.org/drawingml/2006/main" xmlns:r="http://schemas.openxmlformats.org/officeDocument/2006/relationships" xmlns:p="http://schemas.openxmlformats.org/presentationml/2006/main">
  <p:tag name="TIMING" val="|0.8"/>
</p:tagLst>
</file>

<file path=ppt/tags/tag5.xml><?xml version="1.0" encoding="utf-8"?>
<p:tagLst xmlns:a="http://schemas.openxmlformats.org/drawingml/2006/main" xmlns:r="http://schemas.openxmlformats.org/officeDocument/2006/relationships" xmlns:p="http://schemas.openxmlformats.org/presentationml/2006/main">
  <p:tag name="TIMING" val="|93"/>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ags/tag7.xml><?xml version="1.0" encoding="utf-8"?>
<p:tagLst xmlns:a="http://schemas.openxmlformats.org/drawingml/2006/main" xmlns:r="http://schemas.openxmlformats.org/officeDocument/2006/relationships" xmlns:p="http://schemas.openxmlformats.org/presentationml/2006/main">
  <p:tag name="TIMING" val="|93"/>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4199</TotalTime>
  <Words>4133</Words>
  <Application>Microsoft Office PowerPoint</Application>
  <PresentationFormat>宽屏</PresentationFormat>
  <Paragraphs>532</Paragraphs>
  <Slides>46</Slides>
  <Notes>20</Notes>
  <HiddenSlides>0</HiddenSlides>
  <MMClips>1</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46</vt:i4>
      </vt:variant>
    </vt:vector>
  </HeadingPairs>
  <TitlesOfParts>
    <vt:vector size="72" baseType="lpstr">
      <vt:lpstr>Acumin Variable C...</vt:lpstr>
      <vt:lpstr>-apple-system</vt:lpstr>
      <vt:lpstr>FZFangSong-Z02S</vt:lpstr>
      <vt:lpstr>Montserrat-Bold</vt:lpstr>
      <vt:lpstr>PingFang SC Medium</vt:lpstr>
      <vt:lpstr>PingFang SC Regular</vt:lpstr>
      <vt:lpstr>PingFang SC Semibold</vt:lpstr>
      <vt:lpstr>Source Han Sans CN</vt:lpstr>
      <vt:lpstr>Source Han Sans CN Medium</vt:lpstr>
      <vt:lpstr>等线</vt:lpstr>
      <vt:lpstr>等线</vt:lpstr>
      <vt:lpstr>等线 Light</vt:lpstr>
      <vt:lpstr>方正兰亭中黑_GBK</vt:lpstr>
      <vt:lpstr>楷体</vt:lpstr>
      <vt:lpstr>Arial</vt:lpstr>
      <vt:lpstr>Calibri</vt:lpstr>
      <vt:lpstr>Century</vt:lpstr>
      <vt:lpstr>Courier New</vt:lpstr>
      <vt:lpstr>Open Sans</vt:lpstr>
      <vt:lpstr>Times New Roman</vt:lpstr>
      <vt:lpstr>Wingdings</vt:lpstr>
      <vt:lpstr>黑体</vt:lpstr>
      <vt:lpstr>微软雅黑</vt:lpstr>
      <vt:lpstr>Office 主题​​</vt:lpstr>
      <vt:lpstr>logo</vt:lpstr>
      <vt:lpstr>Office Theme</vt:lpstr>
      <vt:lpstr>人工智能引论</vt:lpstr>
      <vt:lpstr>我的简历</vt:lpstr>
      <vt:lpstr>PowerPoint 演示文稿</vt:lpstr>
      <vt:lpstr>图灵测试</vt:lpstr>
      <vt:lpstr>PowerPoint 演示文稿</vt:lpstr>
      <vt:lpstr>PowerPoint 演示文稿</vt:lpstr>
      <vt:lpstr>PowerPoint 演示文稿</vt:lpstr>
      <vt:lpstr>PowerPoint 演示文稿</vt:lpstr>
      <vt:lpstr>人工智能的缘起</vt:lpstr>
      <vt:lpstr>PowerPoint 演示文稿</vt:lpstr>
      <vt:lpstr>1956年IRE的信息论年会</vt:lpstr>
      <vt:lpstr>自动定理证明的兴衰</vt:lpstr>
      <vt:lpstr>自动定理证明的兴衰</vt:lpstr>
      <vt:lpstr>从专家系统到知识图谱</vt:lpstr>
      <vt:lpstr>PowerPoint 演示文稿</vt:lpstr>
      <vt:lpstr>第五代计算机的教训</vt:lpstr>
      <vt:lpstr>神经网络简史（1）</vt:lpstr>
      <vt:lpstr>脑科学的发现（宏观）</vt:lpstr>
      <vt:lpstr>脑科学的发现（微观）</vt:lpstr>
      <vt:lpstr>脑科学的发现（介观）</vt:lpstr>
      <vt:lpstr>人脑</vt:lpstr>
      <vt:lpstr>智能的进化</vt:lpstr>
      <vt:lpstr>神经网络简史（1）</vt:lpstr>
      <vt:lpstr>神经网络简史（2）</vt:lpstr>
      <vt:lpstr>计算机下棋简史（1）</vt:lpstr>
      <vt:lpstr>计算机下棋简史（1）</vt:lpstr>
      <vt:lpstr>计算机下棋简史（2）</vt:lpstr>
      <vt:lpstr>自然语言处理</vt:lpstr>
      <vt:lpstr>PowerPoint 演示文稿</vt:lpstr>
      <vt:lpstr>PowerPoint 演示文稿</vt:lpstr>
      <vt:lpstr>2022年11月ChatGPT发布</vt:lpstr>
      <vt:lpstr>向自然学习：从遗传算法到强化学习</vt:lpstr>
      <vt:lpstr>哲学家与人工智能</vt:lpstr>
      <vt:lpstr>PowerPoint 演示文稿</vt:lpstr>
      <vt:lpstr>PowerPoint 演示文稿</vt:lpstr>
      <vt:lpstr>PowerPoint 演示文稿</vt:lpstr>
      <vt:lpstr>PowerPoint 演示文稿</vt:lpstr>
      <vt:lpstr>PowerPoint 演示文稿</vt:lpstr>
      <vt:lpstr>北极熊的鼻子</vt:lpstr>
      <vt:lpstr>PowerPoint 演示文稿</vt:lpstr>
      <vt:lpstr>PowerPoint 演示文稿</vt:lpstr>
      <vt:lpstr>PowerPoint 演示文稿</vt:lpstr>
      <vt:lpstr>其他课程信息</vt:lpstr>
      <vt:lpstr>作业</vt:lpstr>
      <vt:lpstr>参考书目</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宋 睿华</dc:creator>
  <cp:lastModifiedBy>webuser</cp:lastModifiedBy>
  <cp:revision>60</cp:revision>
  <dcterms:created xsi:type="dcterms:W3CDTF">2020-09-27T01:00:14Z</dcterms:created>
  <dcterms:modified xsi:type="dcterms:W3CDTF">2024-09-12T01:25:49Z</dcterms:modified>
</cp:coreProperties>
</file>